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Lst>
  <p:notesMasterIdLst>
    <p:notesMasterId r:id="rId16"/>
  </p:notesMasterIdLst>
  <p:sldIdLst>
    <p:sldId id="256" r:id="rId2"/>
    <p:sldId id="268" r:id="rId3"/>
    <p:sldId id="273" r:id="rId4"/>
    <p:sldId id="274" r:id="rId5"/>
    <p:sldId id="257" r:id="rId6"/>
    <p:sldId id="258" r:id="rId7"/>
    <p:sldId id="259" r:id="rId8"/>
    <p:sldId id="260" r:id="rId9"/>
    <p:sldId id="261" r:id="rId10"/>
    <p:sldId id="262" r:id="rId11"/>
    <p:sldId id="264" r:id="rId12"/>
    <p:sldId id="272" r:id="rId13"/>
    <p:sldId id="265"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38" autoAdjust="0"/>
    <p:restoredTop sz="89578" autoAdjust="0"/>
  </p:normalViewPr>
  <p:slideViewPr>
    <p:cSldViewPr snapToGrid="0">
      <p:cViewPr varScale="1">
        <p:scale>
          <a:sx n="102" d="100"/>
          <a:sy n="102" d="100"/>
        </p:scale>
        <p:origin x="116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AAB223-FDCD-4BFD-B6B0-7AB4D40AEA3E}" type="doc">
      <dgm:prSet loTypeId="urn:microsoft.com/office/officeart/2005/8/layout/process4" loCatId="process" qsTypeId="urn:microsoft.com/office/officeart/2005/8/quickstyle/simple1" qsCatId="simple" csTypeId="urn:microsoft.com/office/officeart/2005/8/colors/accent6_2" csCatId="accent6" phldr="1"/>
      <dgm:spPr/>
      <dgm:t>
        <a:bodyPr/>
        <a:lstStyle/>
        <a:p>
          <a:endParaRPr lang="zh-TW" altLang="en-US"/>
        </a:p>
      </dgm:t>
    </dgm:pt>
    <dgm:pt modelId="{DCF50471-73D4-404E-B341-A2B08770DA3C}">
      <dgm:prSet phldrT="[文字]" custT="1"/>
      <dgm:spPr>
        <a:solidFill>
          <a:schemeClr val="accent1">
            <a:lumMod val="60000"/>
            <a:lumOff val="40000"/>
          </a:schemeClr>
        </a:solidFill>
      </dgm:spPr>
      <dgm:t>
        <a:bodyPr/>
        <a:lstStyle/>
        <a:p>
          <a:pPr algn="l"/>
          <a:r>
            <a:rPr lang="en-US" altLang="zh-TW" sz="2200" baseline="0">
              <a:solidFill>
                <a:schemeClr val="tx1"/>
              </a:solidFill>
              <a:latin typeface="Times New Roman" panose="02020603050405020304" pitchFamily="18" charset="0"/>
              <a:ea typeface="標楷體" panose="03000509000000000000" pitchFamily="65" charset="-120"/>
            </a:rPr>
            <a:t>1.</a:t>
          </a:r>
          <a:r>
            <a:rPr lang="zh-TW" altLang="en-US" sz="2200" baseline="0">
              <a:solidFill>
                <a:schemeClr val="tx1"/>
              </a:solidFill>
              <a:latin typeface="Times New Roman" panose="02020603050405020304" pitchFamily="18" charset="0"/>
              <a:ea typeface="標楷體" panose="03000509000000000000" pitchFamily="65" charset="-120"/>
            </a:rPr>
            <a:t>簽署知情同意書</a:t>
          </a:r>
          <a:endParaRPr lang="zh-TW" altLang="en-US" sz="2200" baseline="0" dirty="0">
            <a:solidFill>
              <a:schemeClr val="tx1"/>
            </a:solidFill>
            <a:latin typeface="Times New Roman" panose="02020603050405020304" pitchFamily="18" charset="0"/>
            <a:ea typeface="標楷體" panose="03000509000000000000" pitchFamily="65" charset="-120"/>
          </a:endParaRPr>
        </a:p>
      </dgm:t>
    </dgm:pt>
    <dgm:pt modelId="{7472245D-D52B-477C-9C53-2002FF08FC89}" type="parTrans" cxnId="{4DB2D43A-8737-4BC1-80E9-0DFA5A529EBC}">
      <dgm:prSet/>
      <dgm:spPr/>
      <dgm:t>
        <a:bodyPr/>
        <a:lstStyle/>
        <a:p>
          <a:pPr algn="l"/>
          <a:endParaRPr lang="zh-TW" altLang="en-US" sz="2200" baseline="0">
            <a:solidFill>
              <a:schemeClr val="tx1"/>
            </a:solidFill>
            <a:latin typeface="Times New Roman" panose="02020603050405020304" pitchFamily="18" charset="0"/>
            <a:ea typeface="標楷體" panose="03000509000000000000" pitchFamily="65" charset="-120"/>
          </a:endParaRPr>
        </a:p>
      </dgm:t>
    </dgm:pt>
    <dgm:pt modelId="{CF5D876E-E439-4671-A7B2-BBEB72C39D2B}" type="sibTrans" cxnId="{4DB2D43A-8737-4BC1-80E9-0DFA5A529EBC}">
      <dgm:prSet/>
      <dgm:spPr/>
      <dgm:t>
        <a:bodyPr/>
        <a:lstStyle/>
        <a:p>
          <a:pPr algn="l"/>
          <a:endParaRPr lang="zh-TW" altLang="en-US" sz="2200" baseline="0">
            <a:solidFill>
              <a:schemeClr val="tx1"/>
            </a:solidFill>
            <a:latin typeface="Times New Roman" panose="02020603050405020304" pitchFamily="18" charset="0"/>
            <a:ea typeface="標楷體" panose="03000509000000000000" pitchFamily="65" charset="-120"/>
          </a:endParaRPr>
        </a:p>
      </dgm:t>
    </dgm:pt>
    <dgm:pt modelId="{081338FC-2A64-4917-873F-DD88C88F0C1B}">
      <dgm:prSet phldrT="[文字]" custT="1"/>
      <dgm:spPr>
        <a:solidFill>
          <a:schemeClr val="accent1">
            <a:lumMod val="60000"/>
            <a:lumOff val="40000"/>
          </a:schemeClr>
        </a:solidFill>
      </dgm:spPr>
      <dgm:t>
        <a:bodyPr/>
        <a:lstStyle/>
        <a:p>
          <a:pPr algn="l"/>
          <a:r>
            <a:rPr lang="en-US" altLang="zh-TW" sz="2200" baseline="0" dirty="0">
              <a:solidFill>
                <a:schemeClr val="tx1"/>
              </a:solidFill>
              <a:latin typeface="Times New Roman" panose="02020603050405020304" pitchFamily="18" charset="0"/>
              <a:ea typeface="標楷體" panose="03000509000000000000" pitchFamily="65" charset="-120"/>
            </a:rPr>
            <a:t>2.</a:t>
          </a:r>
          <a:r>
            <a:rPr lang="zh-TW" altLang="en-US" sz="2200" baseline="0" dirty="0">
              <a:solidFill>
                <a:schemeClr val="tx1"/>
              </a:solidFill>
              <a:latin typeface="Times New Roman" panose="02020603050405020304" pitchFamily="18" charset="0"/>
              <a:ea typeface="標楷體" panose="03000509000000000000" pitchFamily="65" charset="-120"/>
            </a:rPr>
            <a:t>收集人口統計數據</a:t>
          </a:r>
        </a:p>
      </dgm:t>
    </dgm:pt>
    <dgm:pt modelId="{E9CD3353-2A84-4E61-A92B-4E9C7E882E19}" type="parTrans" cxnId="{5F644341-1345-441B-A70C-68536CE9E8E4}">
      <dgm:prSet/>
      <dgm:spPr/>
      <dgm:t>
        <a:bodyPr/>
        <a:lstStyle/>
        <a:p>
          <a:pPr algn="l"/>
          <a:endParaRPr lang="zh-TW" altLang="en-US" sz="2200" baseline="0">
            <a:solidFill>
              <a:schemeClr val="tx1"/>
            </a:solidFill>
            <a:latin typeface="Times New Roman" panose="02020603050405020304" pitchFamily="18" charset="0"/>
            <a:ea typeface="標楷體" panose="03000509000000000000" pitchFamily="65" charset="-120"/>
          </a:endParaRPr>
        </a:p>
      </dgm:t>
    </dgm:pt>
    <dgm:pt modelId="{C09A5DF7-5DFA-41BB-B735-AB41D7746150}" type="sibTrans" cxnId="{5F644341-1345-441B-A70C-68536CE9E8E4}">
      <dgm:prSet/>
      <dgm:spPr/>
      <dgm:t>
        <a:bodyPr/>
        <a:lstStyle/>
        <a:p>
          <a:pPr algn="l"/>
          <a:endParaRPr lang="zh-TW" altLang="en-US" sz="2200" baseline="0">
            <a:solidFill>
              <a:schemeClr val="tx1"/>
            </a:solidFill>
            <a:latin typeface="Times New Roman" panose="02020603050405020304" pitchFamily="18" charset="0"/>
            <a:ea typeface="標楷體" panose="03000509000000000000" pitchFamily="65" charset="-120"/>
          </a:endParaRPr>
        </a:p>
      </dgm:t>
    </dgm:pt>
    <dgm:pt modelId="{6042E25D-6B25-4298-A5B3-F5554666C1EB}">
      <dgm:prSet phldrT="[文字]" custT="1"/>
      <dgm:spPr>
        <a:solidFill>
          <a:schemeClr val="accent1">
            <a:lumMod val="60000"/>
            <a:lumOff val="40000"/>
          </a:schemeClr>
        </a:solidFill>
      </dgm:spPr>
      <dgm:t>
        <a:bodyPr/>
        <a:lstStyle/>
        <a:p>
          <a:pPr algn="l"/>
          <a:r>
            <a:rPr lang="en-US" altLang="zh-TW" sz="2200" baseline="0" dirty="0">
              <a:solidFill>
                <a:schemeClr val="tx1"/>
              </a:solidFill>
              <a:latin typeface="Times New Roman" panose="02020603050405020304" pitchFamily="18" charset="0"/>
              <a:ea typeface="標楷體" panose="03000509000000000000" pitchFamily="65" charset="-120"/>
            </a:rPr>
            <a:t>3.</a:t>
          </a:r>
          <a:r>
            <a:rPr lang="zh-TW" altLang="en-US" sz="2200" baseline="0" dirty="0">
              <a:solidFill>
                <a:schemeClr val="tx1"/>
              </a:solidFill>
              <a:latin typeface="Times New Roman" panose="02020603050405020304" pitchFamily="18" charset="0"/>
              <a:ea typeface="標楷體" panose="03000509000000000000" pitchFamily="65" charset="-120"/>
            </a:rPr>
            <a:t>熟悉駕駛任務及次要任務</a:t>
          </a:r>
        </a:p>
      </dgm:t>
    </dgm:pt>
    <dgm:pt modelId="{A09ADD67-4C79-44A3-8A24-8BD435F9641F}" type="parTrans" cxnId="{2AE44B3F-5541-46CA-928B-DC74F9F97770}">
      <dgm:prSet/>
      <dgm:spPr/>
      <dgm:t>
        <a:bodyPr/>
        <a:lstStyle/>
        <a:p>
          <a:pPr algn="l"/>
          <a:endParaRPr lang="zh-TW" altLang="en-US" sz="2200" baseline="0">
            <a:solidFill>
              <a:schemeClr val="tx1"/>
            </a:solidFill>
            <a:latin typeface="Times New Roman" panose="02020603050405020304" pitchFamily="18" charset="0"/>
            <a:ea typeface="標楷體" panose="03000509000000000000" pitchFamily="65" charset="-120"/>
          </a:endParaRPr>
        </a:p>
      </dgm:t>
    </dgm:pt>
    <dgm:pt modelId="{B471C7C8-5FD8-4186-B093-A267DB2F2632}" type="sibTrans" cxnId="{2AE44B3F-5541-46CA-928B-DC74F9F97770}">
      <dgm:prSet/>
      <dgm:spPr/>
      <dgm:t>
        <a:bodyPr/>
        <a:lstStyle/>
        <a:p>
          <a:pPr algn="l"/>
          <a:endParaRPr lang="zh-TW" altLang="en-US" sz="2200" baseline="0">
            <a:solidFill>
              <a:schemeClr val="tx1"/>
            </a:solidFill>
            <a:latin typeface="Times New Roman" panose="02020603050405020304" pitchFamily="18" charset="0"/>
            <a:ea typeface="標楷體" panose="03000509000000000000" pitchFamily="65" charset="-120"/>
          </a:endParaRPr>
        </a:p>
      </dgm:t>
    </dgm:pt>
    <dgm:pt modelId="{20703C11-664F-4400-BFC2-CD97CE4874EA}">
      <dgm:prSet custT="1"/>
      <dgm:spPr>
        <a:solidFill>
          <a:schemeClr val="accent1">
            <a:lumMod val="60000"/>
            <a:lumOff val="40000"/>
          </a:schemeClr>
        </a:solidFill>
      </dgm:spPr>
      <dgm:t>
        <a:bodyPr/>
        <a:lstStyle/>
        <a:p>
          <a:pPr algn="l"/>
          <a:r>
            <a:rPr lang="en-US" altLang="zh-TW" sz="2200" baseline="0" dirty="0">
              <a:solidFill>
                <a:schemeClr val="tx1"/>
              </a:solidFill>
              <a:latin typeface="Times New Roman" panose="02020603050405020304" pitchFamily="18" charset="0"/>
              <a:ea typeface="標楷體" panose="03000509000000000000" pitchFamily="65" charset="-120"/>
            </a:rPr>
            <a:t>4.</a:t>
          </a:r>
          <a:r>
            <a:rPr lang="zh-TW" altLang="en-US" sz="2200" baseline="0" dirty="0">
              <a:solidFill>
                <a:schemeClr val="tx1"/>
              </a:solidFill>
              <a:latin typeface="Times New Roman" panose="02020603050405020304" pitchFamily="18" charset="0"/>
              <a:ea typeface="標楷體" panose="03000509000000000000" pitchFamily="65" charset="-120"/>
            </a:rPr>
            <a:t>校正眼動儀</a:t>
          </a:r>
        </a:p>
      </dgm:t>
    </dgm:pt>
    <dgm:pt modelId="{F2085510-C36A-4449-B447-0841F0156DD2}" type="parTrans" cxnId="{2116667E-4069-42AE-AE3D-B5E9C93C5106}">
      <dgm:prSet/>
      <dgm:spPr/>
      <dgm:t>
        <a:bodyPr/>
        <a:lstStyle/>
        <a:p>
          <a:pPr algn="l"/>
          <a:endParaRPr lang="zh-TW" altLang="en-US" sz="2200" baseline="0">
            <a:solidFill>
              <a:schemeClr val="tx1"/>
            </a:solidFill>
            <a:latin typeface="Times New Roman" panose="02020603050405020304" pitchFamily="18" charset="0"/>
            <a:ea typeface="標楷體" panose="03000509000000000000" pitchFamily="65" charset="-120"/>
          </a:endParaRPr>
        </a:p>
      </dgm:t>
    </dgm:pt>
    <dgm:pt modelId="{943CE2F1-9BB1-4DDE-B761-A2A421FF5A21}" type="sibTrans" cxnId="{2116667E-4069-42AE-AE3D-B5E9C93C5106}">
      <dgm:prSet/>
      <dgm:spPr/>
      <dgm:t>
        <a:bodyPr/>
        <a:lstStyle/>
        <a:p>
          <a:pPr algn="l"/>
          <a:endParaRPr lang="zh-TW" altLang="en-US" sz="2200" baseline="0">
            <a:solidFill>
              <a:schemeClr val="tx1"/>
            </a:solidFill>
            <a:latin typeface="Times New Roman" panose="02020603050405020304" pitchFamily="18" charset="0"/>
            <a:ea typeface="標楷體" panose="03000509000000000000" pitchFamily="65" charset="-120"/>
          </a:endParaRPr>
        </a:p>
      </dgm:t>
    </dgm:pt>
    <dgm:pt modelId="{5DE2FE5C-DFFA-420A-BF22-80D20A2D79F0}">
      <dgm:prSet custT="1"/>
      <dgm:spPr>
        <a:solidFill>
          <a:schemeClr val="accent1">
            <a:lumMod val="60000"/>
            <a:lumOff val="40000"/>
          </a:schemeClr>
        </a:solidFill>
      </dgm:spPr>
      <dgm:t>
        <a:bodyPr/>
        <a:lstStyle/>
        <a:p>
          <a:pPr algn="l"/>
          <a:r>
            <a:rPr lang="en-US" altLang="zh-TW" sz="2200" baseline="0" dirty="0">
              <a:solidFill>
                <a:schemeClr val="tx1"/>
              </a:solidFill>
              <a:latin typeface="Times New Roman" panose="02020603050405020304" pitchFamily="18" charset="0"/>
              <a:ea typeface="標楷體" panose="03000509000000000000" pitchFamily="65" charset="-120"/>
            </a:rPr>
            <a:t>5.</a:t>
          </a:r>
          <a:r>
            <a:rPr lang="zh-TW" altLang="en-US" sz="2200" baseline="0" dirty="0">
              <a:solidFill>
                <a:schemeClr val="tx1"/>
              </a:solidFill>
              <a:latin typeface="Times New Roman" panose="02020603050405020304" pitchFamily="18" charset="0"/>
              <a:ea typeface="標楷體" panose="03000509000000000000" pitchFamily="65" charset="-120"/>
            </a:rPr>
            <a:t>開始實驗</a:t>
          </a:r>
          <a:r>
            <a:rPr lang="en-US" altLang="zh-TW" sz="2200" baseline="0" dirty="0">
              <a:solidFill>
                <a:schemeClr val="tx1"/>
              </a:solidFill>
              <a:latin typeface="Times New Roman" panose="02020603050405020304" pitchFamily="18" charset="0"/>
              <a:ea typeface="標楷體" panose="03000509000000000000" pitchFamily="65" charset="-120"/>
            </a:rPr>
            <a:t>(</a:t>
          </a:r>
          <a:r>
            <a:rPr lang="zh-TW" altLang="en-US" sz="2200" baseline="0" dirty="0">
              <a:solidFill>
                <a:schemeClr val="tx1"/>
              </a:solidFill>
              <a:latin typeface="Times New Roman" panose="02020603050405020304" pitchFamily="18" charset="0"/>
              <a:ea typeface="標楷體" panose="03000509000000000000" pitchFamily="65" charset="-120"/>
            </a:rPr>
            <a:t>駕駛</a:t>
          </a:r>
          <a:r>
            <a:rPr lang="en-US" altLang="zh-TW" sz="2200" baseline="0" dirty="0">
              <a:solidFill>
                <a:schemeClr val="tx1"/>
              </a:solidFill>
              <a:latin typeface="Times New Roman" panose="02020603050405020304" pitchFamily="18" charset="0"/>
              <a:ea typeface="標楷體" panose="03000509000000000000" pitchFamily="65" charset="-120"/>
            </a:rPr>
            <a:t>/</a:t>
          </a:r>
          <a:r>
            <a:rPr lang="zh-TW" altLang="en-US" sz="2200" baseline="0" dirty="0">
              <a:solidFill>
                <a:schemeClr val="tx1"/>
              </a:solidFill>
              <a:latin typeface="Times New Roman" panose="02020603050405020304" pitchFamily="18" charset="0"/>
              <a:ea typeface="標楷體" panose="03000509000000000000" pitchFamily="65" charset="-120"/>
            </a:rPr>
            <a:t>駕駛</a:t>
          </a:r>
          <a:r>
            <a:rPr lang="en-US" altLang="zh-TW" sz="2200" baseline="0" dirty="0">
              <a:solidFill>
                <a:schemeClr val="tx1"/>
              </a:solidFill>
              <a:latin typeface="Times New Roman" panose="02020603050405020304" pitchFamily="18" charset="0"/>
              <a:ea typeface="標楷體" panose="03000509000000000000" pitchFamily="65" charset="-120"/>
            </a:rPr>
            <a:t>+</a:t>
          </a:r>
          <a:r>
            <a:rPr lang="zh-TW" altLang="en-US" sz="2200" baseline="0" dirty="0">
              <a:solidFill>
                <a:schemeClr val="tx1"/>
              </a:solidFill>
              <a:latin typeface="Times New Roman" panose="02020603050405020304" pitchFamily="18" charset="0"/>
              <a:ea typeface="標楷體" panose="03000509000000000000" pitchFamily="65" charset="-120"/>
            </a:rPr>
            <a:t>語音反應任務</a:t>
          </a:r>
          <a:r>
            <a:rPr lang="en-US" altLang="zh-TW" sz="2200" baseline="0" dirty="0">
              <a:solidFill>
                <a:schemeClr val="tx1"/>
              </a:solidFill>
              <a:latin typeface="Times New Roman" panose="02020603050405020304" pitchFamily="18" charset="0"/>
              <a:ea typeface="標楷體" panose="03000509000000000000" pitchFamily="65" charset="-120"/>
            </a:rPr>
            <a:t>/</a:t>
          </a:r>
          <a:r>
            <a:rPr lang="zh-TW" altLang="en-US" sz="2200" baseline="0" dirty="0">
              <a:solidFill>
                <a:schemeClr val="tx1"/>
              </a:solidFill>
              <a:latin typeface="Times New Roman" panose="02020603050405020304" pitchFamily="18" charset="0"/>
              <a:ea typeface="標楷體" panose="03000509000000000000" pitchFamily="65" charset="-120"/>
            </a:rPr>
            <a:t>駕駛</a:t>
          </a:r>
          <a:r>
            <a:rPr lang="en-US" altLang="zh-TW" sz="2200" baseline="0" dirty="0">
              <a:solidFill>
                <a:schemeClr val="tx1"/>
              </a:solidFill>
              <a:latin typeface="Times New Roman" panose="02020603050405020304" pitchFamily="18" charset="0"/>
              <a:ea typeface="標楷體" panose="03000509000000000000" pitchFamily="65" charset="-120"/>
            </a:rPr>
            <a:t>+</a:t>
          </a:r>
          <a:r>
            <a:rPr lang="zh-TW" altLang="en-US" sz="2200" baseline="0" dirty="0">
              <a:solidFill>
                <a:schemeClr val="tx1"/>
              </a:solidFill>
              <a:latin typeface="Times New Roman" panose="02020603050405020304" pitchFamily="18" charset="0"/>
              <a:ea typeface="標楷體" panose="03000509000000000000" pitchFamily="65" charset="-120"/>
            </a:rPr>
            <a:t>算術任務</a:t>
          </a:r>
          <a:r>
            <a:rPr lang="en-US" altLang="zh-TW" sz="2200" baseline="0" dirty="0">
              <a:solidFill>
                <a:schemeClr val="tx1"/>
              </a:solidFill>
              <a:latin typeface="Times New Roman" panose="02020603050405020304" pitchFamily="18" charset="0"/>
              <a:ea typeface="標楷體" panose="03000509000000000000" pitchFamily="65" charset="-120"/>
            </a:rPr>
            <a:t>)</a:t>
          </a:r>
          <a:endParaRPr lang="zh-TW" altLang="en-US" sz="2200" baseline="0" dirty="0">
            <a:solidFill>
              <a:schemeClr val="tx1"/>
            </a:solidFill>
            <a:latin typeface="Times New Roman" panose="02020603050405020304" pitchFamily="18" charset="0"/>
            <a:ea typeface="標楷體" panose="03000509000000000000" pitchFamily="65" charset="-120"/>
          </a:endParaRPr>
        </a:p>
      </dgm:t>
    </dgm:pt>
    <dgm:pt modelId="{FDD90D42-84EC-46E0-BBE0-AA6DED803081}" type="parTrans" cxnId="{4CE4A777-639E-45E7-8F0B-2AB6A30C272F}">
      <dgm:prSet/>
      <dgm:spPr/>
      <dgm:t>
        <a:bodyPr/>
        <a:lstStyle/>
        <a:p>
          <a:pPr algn="l"/>
          <a:endParaRPr lang="zh-TW" altLang="en-US" sz="2200" baseline="0">
            <a:solidFill>
              <a:schemeClr val="tx1"/>
            </a:solidFill>
            <a:latin typeface="Times New Roman" panose="02020603050405020304" pitchFamily="18" charset="0"/>
            <a:ea typeface="標楷體" panose="03000509000000000000" pitchFamily="65" charset="-120"/>
          </a:endParaRPr>
        </a:p>
      </dgm:t>
    </dgm:pt>
    <dgm:pt modelId="{C90E617D-4E5D-4B2D-B9AA-03D97CE0BC24}" type="sibTrans" cxnId="{4CE4A777-639E-45E7-8F0B-2AB6A30C272F}">
      <dgm:prSet/>
      <dgm:spPr/>
      <dgm:t>
        <a:bodyPr/>
        <a:lstStyle/>
        <a:p>
          <a:pPr algn="l"/>
          <a:endParaRPr lang="zh-TW" altLang="en-US" sz="2200" baseline="0">
            <a:solidFill>
              <a:schemeClr val="tx1"/>
            </a:solidFill>
            <a:latin typeface="Times New Roman" panose="02020603050405020304" pitchFamily="18" charset="0"/>
            <a:ea typeface="標楷體" panose="03000509000000000000" pitchFamily="65" charset="-120"/>
          </a:endParaRPr>
        </a:p>
      </dgm:t>
    </dgm:pt>
    <dgm:pt modelId="{DD20149C-3623-449D-B441-6C7805C48CB5}">
      <dgm:prSet custT="1"/>
      <dgm:spPr>
        <a:solidFill>
          <a:schemeClr val="accent1">
            <a:lumMod val="60000"/>
            <a:lumOff val="40000"/>
          </a:schemeClr>
        </a:solidFill>
      </dgm:spPr>
      <dgm:t>
        <a:bodyPr/>
        <a:lstStyle/>
        <a:p>
          <a:pPr algn="l"/>
          <a:r>
            <a:rPr lang="en-US" altLang="zh-TW" sz="2200" baseline="0">
              <a:solidFill>
                <a:schemeClr val="tx1"/>
              </a:solidFill>
              <a:latin typeface="Times New Roman" panose="02020603050405020304" pitchFamily="18" charset="0"/>
              <a:ea typeface="標楷體" panose="03000509000000000000" pitchFamily="65" charset="-120"/>
            </a:rPr>
            <a:t>6.</a:t>
          </a:r>
          <a:r>
            <a:rPr lang="zh-TW" altLang="en-US" sz="2200" baseline="0">
              <a:solidFill>
                <a:schemeClr val="tx1"/>
              </a:solidFill>
              <a:latin typeface="Times New Roman" panose="02020603050405020304" pitchFamily="18" charset="0"/>
              <a:ea typeface="標楷體" panose="03000509000000000000" pitchFamily="65" charset="-120"/>
            </a:rPr>
            <a:t>填寫</a:t>
          </a:r>
          <a:r>
            <a:rPr lang="en-US" altLang="zh-TW" sz="2200" baseline="0">
              <a:solidFill>
                <a:schemeClr val="tx1"/>
              </a:solidFill>
              <a:latin typeface="Times New Roman" panose="02020603050405020304" pitchFamily="18" charset="0"/>
              <a:ea typeface="標楷體" panose="03000509000000000000" pitchFamily="65" charset="-120"/>
            </a:rPr>
            <a:t>NASA-TLX</a:t>
          </a:r>
          <a:r>
            <a:rPr lang="zh-TW" altLang="en-US" sz="2200" baseline="0">
              <a:solidFill>
                <a:schemeClr val="tx1"/>
              </a:solidFill>
              <a:latin typeface="Times New Roman" panose="02020603050405020304" pitchFamily="18" charset="0"/>
              <a:ea typeface="標楷體" panose="03000509000000000000" pitchFamily="65" charset="-120"/>
            </a:rPr>
            <a:t>量表</a:t>
          </a:r>
          <a:endParaRPr lang="zh-TW" altLang="en-US" sz="2200" baseline="0" dirty="0">
            <a:solidFill>
              <a:schemeClr val="tx1"/>
            </a:solidFill>
            <a:latin typeface="Times New Roman" panose="02020603050405020304" pitchFamily="18" charset="0"/>
            <a:ea typeface="標楷體" panose="03000509000000000000" pitchFamily="65" charset="-120"/>
          </a:endParaRPr>
        </a:p>
      </dgm:t>
    </dgm:pt>
    <dgm:pt modelId="{FC9DAC79-233E-41BB-A1D7-EC8C58FEFA39}" type="parTrans" cxnId="{2F4DAEF7-FCD4-4179-9F5D-20CE22906181}">
      <dgm:prSet/>
      <dgm:spPr/>
      <dgm:t>
        <a:bodyPr/>
        <a:lstStyle/>
        <a:p>
          <a:pPr algn="l"/>
          <a:endParaRPr lang="zh-TW" altLang="en-US" sz="2200" baseline="0">
            <a:solidFill>
              <a:schemeClr val="tx1"/>
            </a:solidFill>
            <a:latin typeface="Times New Roman" panose="02020603050405020304" pitchFamily="18" charset="0"/>
            <a:ea typeface="標楷體" panose="03000509000000000000" pitchFamily="65" charset="-120"/>
          </a:endParaRPr>
        </a:p>
      </dgm:t>
    </dgm:pt>
    <dgm:pt modelId="{AE73C929-9790-47D8-A092-761A70A25D85}" type="sibTrans" cxnId="{2F4DAEF7-FCD4-4179-9F5D-20CE22906181}">
      <dgm:prSet/>
      <dgm:spPr/>
      <dgm:t>
        <a:bodyPr/>
        <a:lstStyle/>
        <a:p>
          <a:pPr algn="l"/>
          <a:endParaRPr lang="zh-TW" altLang="en-US" sz="2200" baseline="0">
            <a:solidFill>
              <a:schemeClr val="tx1"/>
            </a:solidFill>
            <a:latin typeface="Times New Roman" panose="02020603050405020304" pitchFamily="18" charset="0"/>
            <a:ea typeface="標楷體" panose="03000509000000000000" pitchFamily="65" charset="-120"/>
          </a:endParaRPr>
        </a:p>
      </dgm:t>
    </dgm:pt>
    <dgm:pt modelId="{7575EC15-6415-4950-9ABA-4BEA049064E6}">
      <dgm:prSet custT="1"/>
      <dgm:spPr>
        <a:solidFill>
          <a:schemeClr val="accent1">
            <a:lumMod val="60000"/>
            <a:lumOff val="40000"/>
          </a:schemeClr>
        </a:solidFill>
      </dgm:spPr>
      <dgm:t>
        <a:bodyPr/>
        <a:lstStyle/>
        <a:p>
          <a:pPr algn="l"/>
          <a:r>
            <a:rPr lang="zh-TW" altLang="en-US" sz="2200" baseline="0">
              <a:solidFill>
                <a:schemeClr val="tx1"/>
              </a:solidFill>
              <a:latin typeface="Times New Roman" panose="02020603050405020304" pitchFamily="18" charset="0"/>
              <a:ea typeface="標楷體" panose="03000509000000000000" pitchFamily="65" charset="-120"/>
            </a:rPr>
            <a:t>重複</a:t>
          </a:r>
          <a:r>
            <a:rPr lang="en-US" altLang="zh-TW" sz="2200" baseline="0">
              <a:solidFill>
                <a:schemeClr val="tx1"/>
              </a:solidFill>
              <a:latin typeface="Times New Roman" panose="02020603050405020304" pitchFamily="18" charset="0"/>
              <a:ea typeface="標楷體" panose="03000509000000000000" pitchFamily="65" charset="-120"/>
            </a:rPr>
            <a:t>4~6</a:t>
          </a:r>
          <a:r>
            <a:rPr lang="zh-TW" altLang="en-US" sz="2200" baseline="0">
              <a:solidFill>
                <a:schemeClr val="tx1"/>
              </a:solidFill>
              <a:latin typeface="Times New Roman" panose="02020603050405020304" pitchFamily="18" charset="0"/>
              <a:ea typeface="標楷體" panose="03000509000000000000" pitchFamily="65" charset="-120"/>
            </a:rPr>
            <a:t>步驟直到</a:t>
          </a:r>
          <a:r>
            <a:rPr lang="en-US" altLang="zh-TW" sz="2200" baseline="0">
              <a:solidFill>
                <a:schemeClr val="tx1"/>
              </a:solidFill>
              <a:latin typeface="Times New Roman" panose="02020603050405020304" pitchFamily="18" charset="0"/>
              <a:ea typeface="標楷體" panose="03000509000000000000" pitchFamily="65" charset="-120"/>
            </a:rPr>
            <a:t>9</a:t>
          </a:r>
          <a:r>
            <a:rPr lang="zh-TW" altLang="en-US" sz="2200" baseline="0">
              <a:solidFill>
                <a:schemeClr val="tx1"/>
              </a:solidFill>
              <a:latin typeface="Times New Roman" panose="02020603050405020304" pitchFamily="18" charset="0"/>
              <a:ea typeface="標楷體" panose="03000509000000000000" pitchFamily="65" charset="-120"/>
            </a:rPr>
            <a:t>次實驗都結束</a:t>
          </a:r>
          <a:endParaRPr lang="zh-TW" altLang="en-US" sz="2200" baseline="0" dirty="0">
            <a:solidFill>
              <a:schemeClr val="tx1"/>
            </a:solidFill>
            <a:latin typeface="Times New Roman" panose="02020603050405020304" pitchFamily="18" charset="0"/>
            <a:ea typeface="標楷體" panose="03000509000000000000" pitchFamily="65" charset="-120"/>
          </a:endParaRPr>
        </a:p>
      </dgm:t>
    </dgm:pt>
    <dgm:pt modelId="{9FFE8D94-5083-414B-93D5-08BBF010A3D4}" type="parTrans" cxnId="{79343495-F22C-4289-8244-EEADED12C773}">
      <dgm:prSet/>
      <dgm:spPr/>
      <dgm:t>
        <a:bodyPr/>
        <a:lstStyle/>
        <a:p>
          <a:pPr algn="l"/>
          <a:endParaRPr lang="zh-TW" altLang="en-US" sz="2200" baseline="0">
            <a:solidFill>
              <a:schemeClr val="tx1"/>
            </a:solidFill>
            <a:latin typeface="Times New Roman" panose="02020603050405020304" pitchFamily="18" charset="0"/>
            <a:ea typeface="標楷體" panose="03000509000000000000" pitchFamily="65" charset="-120"/>
          </a:endParaRPr>
        </a:p>
      </dgm:t>
    </dgm:pt>
    <dgm:pt modelId="{F3EEDE48-2356-4BD6-BFE0-D0BC8F2F3F9D}" type="sibTrans" cxnId="{79343495-F22C-4289-8244-EEADED12C773}">
      <dgm:prSet/>
      <dgm:spPr/>
      <dgm:t>
        <a:bodyPr/>
        <a:lstStyle/>
        <a:p>
          <a:pPr algn="l"/>
          <a:endParaRPr lang="zh-TW" altLang="en-US" sz="2200" baseline="0">
            <a:solidFill>
              <a:schemeClr val="tx1"/>
            </a:solidFill>
            <a:latin typeface="Times New Roman" panose="02020603050405020304" pitchFamily="18" charset="0"/>
            <a:ea typeface="標楷體" panose="03000509000000000000" pitchFamily="65" charset="-120"/>
          </a:endParaRPr>
        </a:p>
      </dgm:t>
    </dgm:pt>
    <dgm:pt modelId="{F8D236C8-B774-4B5A-B9C2-8EC2F2423D50}" type="pres">
      <dgm:prSet presAssocID="{A3AAB223-FDCD-4BFD-B6B0-7AB4D40AEA3E}" presName="Name0" presStyleCnt="0">
        <dgm:presLayoutVars>
          <dgm:dir/>
          <dgm:animLvl val="lvl"/>
          <dgm:resizeHandles val="exact"/>
        </dgm:presLayoutVars>
      </dgm:prSet>
      <dgm:spPr/>
    </dgm:pt>
    <dgm:pt modelId="{1C5E4CA1-381F-4CCA-812E-4E621A0A98F8}" type="pres">
      <dgm:prSet presAssocID="{7575EC15-6415-4950-9ABA-4BEA049064E6}" presName="boxAndChildren" presStyleCnt="0"/>
      <dgm:spPr/>
    </dgm:pt>
    <dgm:pt modelId="{21A1F6EE-0F17-43BC-ABC4-580AF4E323B2}" type="pres">
      <dgm:prSet presAssocID="{7575EC15-6415-4950-9ABA-4BEA049064E6}" presName="parentTextBox" presStyleLbl="node1" presStyleIdx="0" presStyleCnt="7"/>
      <dgm:spPr/>
    </dgm:pt>
    <dgm:pt modelId="{EA645DF6-F10A-421D-91D9-F97A96C460E4}" type="pres">
      <dgm:prSet presAssocID="{AE73C929-9790-47D8-A092-761A70A25D85}" presName="sp" presStyleCnt="0"/>
      <dgm:spPr/>
    </dgm:pt>
    <dgm:pt modelId="{958A0248-D22C-49E5-A26E-3BAE72D778FE}" type="pres">
      <dgm:prSet presAssocID="{DD20149C-3623-449D-B441-6C7805C48CB5}" presName="arrowAndChildren" presStyleCnt="0"/>
      <dgm:spPr/>
    </dgm:pt>
    <dgm:pt modelId="{191D284B-3480-4ECF-B0AF-3182F6C7D90D}" type="pres">
      <dgm:prSet presAssocID="{DD20149C-3623-449D-B441-6C7805C48CB5}" presName="parentTextArrow" presStyleLbl="node1" presStyleIdx="1" presStyleCnt="7"/>
      <dgm:spPr/>
    </dgm:pt>
    <dgm:pt modelId="{319977C5-5CD0-425C-9BB4-BE5E497AE61F}" type="pres">
      <dgm:prSet presAssocID="{C90E617D-4E5D-4B2D-B9AA-03D97CE0BC24}" presName="sp" presStyleCnt="0"/>
      <dgm:spPr/>
    </dgm:pt>
    <dgm:pt modelId="{ECEA0BE2-3A00-43BC-99D5-F7BF7B7AD776}" type="pres">
      <dgm:prSet presAssocID="{5DE2FE5C-DFFA-420A-BF22-80D20A2D79F0}" presName="arrowAndChildren" presStyleCnt="0"/>
      <dgm:spPr/>
    </dgm:pt>
    <dgm:pt modelId="{E0D25E2A-F2CA-4B37-8758-088F11935D7B}" type="pres">
      <dgm:prSet presAssocID="{5DE2FE5C-DFFA-420A-BF22-80D20A2D79F0}" presName="parentTextArrow" presStyleLbl="node1" presStyleIdx="2" presStyleCnt="7"/>
      <dgm:spPr/>
    </dgm:pt>
    <dgm:pt modelId="{D5B860D0-8447-4FCA-8C4D-B9CAEBCB3D10}" type="pres">
      <dgm:prSet presAssocID="{943CE2F1-9BB1-4DDE-B761-A2A421FF5A21}" presName="sp" presStyleCnt="0"/>
      <dgm:spPr/>
    </dgm:pt>
    <dgm:pt modelId="{999716F3-98BE-4FF8-853F-CEAE10B5F657}" type="pres">
      <dgm:prSet presAssocID="{20703C11-664F-4400-BFC2-CD97CE4874EA}" presName="arrowAndChildren" presStyleCnt="0"/>
      <dgm:spPr/>
    </dgm:pt>
    <dgm:pt modelId="{24518423-2043-4712-B156-DB289100CE1E}" type="pres">
      <dgm:prSet presAssocID="{20703C11-664F-4400-BFC2-CD97CE4874EA}" presName="parentTextArrow" presStyleLbl="node1" presStyleIdx="3" presStyleCnt="7" custLinFactNeighborX="-189"/>
      <dgm:spPr/>
    </dgm:pt>
    <dgm:pt modelId="{7EF8A091-9C5C-40AA-8789-8FF4369E5B4F}" type="pres">
      <dgm:prSet presAssocID="{B471C7C8-5FD8-4186-B093-A267DB2F2632}" presName="sp" presStyleCnt="0"/>
      <dgm:spPr/>
    </dgm:pt>
    <dgm:pt modelId="{84EF19FC-2967-4AF5-8BBF-80675BCDE1AC}" type="pres">
      <dgm:prSet presAssocID="{6042E25D-6B25-4298-A5B3-F5554666C1EB}" presName="arrowAndChildren" presStyleCnt="0"/>
      <dgm:spPr/>
    </dgm:pt>
    <dgm:pt modelId="{C1E6CDA8-F41F-4498-B351-04E83CB1116A}" type="pres">
      <dgm:prSet presAssocID="{6042E25D-6B25-4298-A5B3-F5554666C1EB}" presName="parentTextArrow" presStyleLbl="node1" presStyleIdx="4" presStyleCnt="7"/>
      <dgm:spPr/>
    </dgm:pt>
    <dgm:pt modelId="{346A349A-8BCE-4550-AC54-D0F18162FCC4}" type="pres">
      <dgm:prSet presAssocID="{C09A5DF7-5DFA-41BB-B735-AB41D7746150}" presName="sp" presStyleCnt="0"/>
      <dgm:spPr/>
    </dgm:pt>
    <dgm:pt modelId="{3BF75D35-F528-4B03-BD06-F9B2B05738CF}" type="pres">
      <dgm:prSet presAssocID="{081338FC-2A64-4917-873F-DD88C88F0C1B}" presName="arrowAndChildren" presStyleCnt="0"/>
      <dgm:spPr/>
    </dgm:pt>
    <dgm:pt modelId="{3E626E46-5D65-4EFD-B47E-7CD9CA93D2E3}" type="pres">
      <dgm:prSet presAssocID="{081338FC-2A64-4917-873F-DD88C88F0C1B}" presName="parentTextArrow" presStyleLbl="node1" presStyleIdx="5" presStyleCnt="7"/>
      <dgm:spPr/>
    </dgm:pt>
    <dgm:pt modelId="{EF5594EA-84CC-4017-B842-D751900CDC41}" type="pres">
      <dgm:prSet presAssocID="{CF5D876E-E439-4671-A7B2-BBEB72C39D2B}" presName="sp" presStyleCnt="0"/>
      <dgm:spPr/>
    </dgm:pt>
    <dgm:pt modelId="{4F0A98CC-0CE4-4C7C-9D30-ECAD0B9A4281}" type="pres">
      <dgm:prSet presAssocID="{DCF50471-73D4-404E-B341-A2B08770DA3C}" presName="arrowAndChildren" presStyleCnt="0"/>
      <dgm:spPr/>
    </dgm:pt>
    <dgm:pt modelId="{C31F4D79-5583-4601-9DDF-BF11B64B3F13}" type="pres">
      <dgm:prSet presAssocID="{DCF50471-73D4-404E-B341-A2B08770DA3C}" presName="parentTextArrow" presStyleLbl="node1" presStyleIdx="6" presStyleCnt="7"/>
      <dgm:spPr/>
    </dgm:pt>
  </dgm:ptLst>
  <dgm:cxnLst>
    <dgm:cxn modelId="{20831712-C5C7-4F67-83BF-3DE41B4958BD}" type="presOf" srcId="{20703C11-664F-4400-BFC2-CD97CE4874EA}" destId="{24518423-2043-4712-B156-DB289100CE1E}" srcOrd="0" destOrd="0" presId="urn:microsoft.com/office/officeart/2005/8/layout/process4"/>
    <dgm:cxn modelId="{5B61B613-B5D8-49AB-831B-4ADED228C865}" type="presOf" srcId="{7575EC15-6415-4950-9ABA-4BEA049064E6}" destId="{21A1F6EE-0F17-43BC-ABC4-580AF4E323B2}" srcOrd="0" destOrd="0" presId="urn:microsoft.com/office/officeart/2005/8/layout/process4"/>
    <dgm:cxn modelId="{F3CE132C-5286-488A-9871-73E4D243329D}" type="presOf" srcId="{DD20149C-3623-449D-B441-6C7805C48CB5}" destId="{191D284B-3480-4ECF-B0AF-3182F6C7D90D}" srcOrd="0" destOrd="0" presId="urn:microsoft.com/office/officeart/2005/8/layout/process4"/>
    <dgm:cxn modelId="{4DB2D43A-8737-4BC1-80E9-0DFA5A529EBC}" srcId="{A3AAB223-FDCD-4BFD-B6B0-7AB4D40AEA3E}" destId="{DCF50471-73D4-404E-B341-A2B08770DA3C}" srcOrd="0" destOrd="0" parTransId="{7472245D-D52B-477C-9C53-2002FF08FC89}" sibTransId="{CF5D876E-E439-4671-A7B2-BBEB72C39D2B}"/>
    <dgm:cxn modelId="{2AE44B3F-5541-46CA-928B-DC74F9F97770}" srcId="{A3AAB223-FDCD-4BFD-B6B0-7AB4D40AEA3E}" destId="{6042E25D-6B25-4298-A5B3-F5554666C1EB}" srcOrd="2" destOrd="0" parTransId="{A09ADD67-4C79-44A3-8A24-8BD435F9641F}" sibTransId="{B471C7C8-5FD8-4186-B093-A267DB2F2632}"/>
    <dgm:cxn modelId="{5F644341-1345-441B-A70C-68536CE9E8E4}" srcId="{A3AAB223-FDCD-4BFD-B6B0-7AB4D40AEA3E}" destId="{081338FC-2A64-4917-873F-DD88C88F0C1B}" srcOrd="1" destOrd="0" parTransId="{E9CD3353-2A84-4E61-A92B-4E9C7E882E19}" sibTransId="{C09A5DF7-5DFA-41BB-B735-AB41D7746150}"/>
    <dgm:cxn modelId="{9CE94347-11FF-4874-B1B2-1070999AD3F3}" type="presOf" srcId="{6042E25D-6B25-4298-A5B3-F5554666C1EB}" destId="{C1E6CDA8-F41F-4498-B351-04E83CB1116A}" srcOrd="0" destOrd="0" presId="urn:microsoft.com/office/officeart/2005/8/layout/process4"/>
    <dgm:cxn modelId="{EE650769-140B-4E4D-A106-DC84DF1C77CF}" type="presOf" srcId="{DCF50471-73D4-404E-B341-A2B08770DA3C}" destId="{C31F4D79-5583-4601-9DDF-BF11B64B3F13}" srcOrd="0" destOrd="0" presId="urn:microsoft.com/office/officeart/2005/8/layout/process4"/>
    <dgm:cxn modelId="{4CE4A777-639E-45E7-8F0B-2AB6A30C272F}" srcId="{A3AAB223-FDCD-4BFD-B6B0-7AB4D40AEA3E}" destId="{5DE2FE5C-DFFA-420A-BF22-80D20A2D79F0}" srcOrd="4" destOrd="0" parTransId="{FDD90D42-84EC-46E0-BBE0-AA6DED803081}" sibTransId="{C90E617D-4E5D-4B2D-B9AA-03D97CE0BC24}"/>
    <dgm:cxn modelId="{CE332959-7ECB-4057-89F7-5CB3B4E96C1B}" type="presOf" srcId="{081338FC-2A64-4917-873F-DD88C88F0C1B}" destId="{3E626E46-5D65-4EFD-B47E-7CD9CA93D2E3}" srcOrd="0" destOrd="0" presId="urn:microsoft.com/office/officeart/2005/8/layout/process4"/>
    <dgm:cxn modelId="{8B351F7D-08E8-42C4-85C1-C8C5BB7559F8}" type="presOf" srcId="{5DE2FE5C-DFFA-420A-BF22-80D20A2D79F0}" destId="{E0D25E2A-F2CA-4B37-8758-088F11935D7B}" srcOrd="0" destOrd="0" presId="urn:microsoft.com/office/officeart/2005/8/layout/process4"/>
    <dgm:cxn modelId="{2116667E-4069-42AE-AE3D-B5E9C93C5106}" srcId="{A3AAB223-FDCD-4BFD-B6B0-7AB4D40AEA3E}" destId="{20703C11-664F-4400-BFC2-CD97CE4874EA}" srcOrd="3" destOrd="0" parTransId="{F2085510-C36A-4449-B447-0841F0156DD2}" sibTransId="{943CE2F1-9BB1-4DDE-B761-A2A421FF5A21}"/>
    <dgm:cxn modelId="{79343495-F22C-4289-8244-EEADED12C773}" srcId="{A3AAB223-FDCD-4BFD-B6B0-7AB4D40AEA3E}" destId="{7575EC15-6415-4950-9ABA-4BEA049064E6}" srcOrd="6" destOrd="0" parTransId="{9FFE8D94-5083-414B-93D5-08BBF010A3D4}" sibTransId="{F3EEDE48-2356-4BD6-BFE0-D0BC8F2F3F9D}"/>
    <dgm:cxn modelId="{75BF85DF-87DC-42A8-BA3E-52D6A8FB16D8}" type="presOf" srcId="{A3AAB223-FDCD-4BFD-B6B0-7AB4D40AEA3E}" destId="{F8D236C8-B774-4B5A-B9C2-8EC2F2423D50}" srcOrd="0" destOrd="0" presId="urn:microsoft.com/office/officeart/2005/8/layout/process4"/>
    <dgm:cxn modelId="{2F4DAEF7-FCD4-4179-9F5D-20CE22906181}" srcId="{A3AAB223-FDCD-4BFD-B6B0-7AB4D40AEA3E}" destId="{DD20149C-3623-449D-B441-6C7805C48CB5}" srcOrd="5" destOrd="0" parTransId="{FC9DAC79-233E-41BB-A1D7-EC8C58FEFA39}" sibTransId="{AE73C929-9790-47D8-A092-761A70A25D85}"/>
    <dgm:cxn modelId="{21C8C9D6-FA50-425C-ABF7-2A6FAC990C85}" type="presParOf" srcId="{F8D236C8-B774-4B5A-B9C2-8EC2F2423D50}" destId="{1C5E4CA1-381F-4CCA-812E-4E621A0A98F8}" srcOrd="0" destOrd="0" presId="urn:microsoft.com/office/officeart/2005/8/layout/process4"/>
    <dgm:cxn modelId="{95332C56-1CE8-4879-8303-1645F6BAF872}" type="presParOf" srcId="{1C5E4CA1-381F-4CCA-812E-4E621A0A98F8}" destId="{21A1F6EE-0F17-43BC-ABC4-580AF4E323B2}" srcOrd="0" destOrd="0" presId="urn:microsoft.com/office/officeart/2005/8/layout/process4"/>
    <dgm:cxn modelId="{F8015FEF-348D-4F57-BF49-0B7C8CFE0382}" type="presParOf" srcId="{F8D236C8-B774-4B5A-B9C2-8EC2F2423D50}" destId="{EA645DF6-F10A-421D-91D9-F97A96C460E4}" srcOrd="1" destOrd="0" presId="urn:microsoft.com/office/officeart/2005/8/layout/process4"/>
    <dgm:cxn modelId="{A75F7674-C046-4DD1-9092-C64C0A6CB73C}" type="presParOf" srcId="{F8D236C8-B774-4B5A-B9C2-8EC2F2423D50}" destId="{958A0248-D22C-49E5-A26E-3BAE72D778FE}" srcOrd="2" destOrd="0" presId="urn:microsoft.com/office/officeart/2005/8/layout/process4"/>
    <dgm:cxn modelId="{8B44540B-E683-4422-84F7-98A8FEED5781}" type="presParOf" srcId="{958A0248-D22C-49E5-A26E-3BAE72D778FE}" destId="{191D284B-3480-4ECF-B0AF-3182F6C7D90D}" srcOrd="0" destOrd="0" presId="urn:microsoft.com/office/officeart/2005/8/layout/process4"/>
    <dgm:cxn modelId="{E290EB7D-8F59-4E89-A22C-1E76FCCC1045}" type="presParOf" srcId="{F8D236C8-B774-4B5A-B9C2-8EC2F2423D50}" destId="{319977C5-5CD0-425C-9BB4-BE5E497AE61F}" srcOrd="3" destOrd="0" presId="urn:microsoft.com/office/officeart/2005/8/layout/process4"/>
    <dgm:cxn modelId="{591C7965-F394-47E3-9AE1-0DACDAACC193}" type="presParOf" srcId="{F8D236C8-B774-4B5A-B9C2-8EC2F2423D50}" destId="{ECEA0BE2-3A00-43BC-99D5-F7BF7B7AD776}" srcOrd="4" destOrd="0" presId="urn:microsoft.com/office/officeart/2005/8/layout/process4"/>
    <dgm:cxn modelId="{B7761C1B-5419-4109-A120-B0DBAF23FC79}" type="presParOf" srcId="{ECEA0BE2-3A00-43BC-99D5-F7BF7B7AD776}" destId="{E0D25E2A-F2CA-4B37-8758-088F11935D7B}" srcOrd="0" destOrd="0" presId="urn:microsoft.com/office/officeart/2005/8/layout/process4"/>
    <dgm:cxn modelId="{4AF7D9D1-1D06-41BD-B423-D5DDE0664E52}" type="presParOf" srcId="{F8D236C8-B774-4B5A-B9C2-8EC2F2423D50}" destId="{D5B860D0-8447-4FCA-8C4D-B9CAEBCB3D10}" srcOrd="5" destOrd="0" presId="urn:microsoft.com/office/officeart/2005/8/layout/process4"/>
    <dgm:cxn modelId="{875D1A53-511B-4C6A-8306-CFA44990FF6B}" type="presParOf" srcId="{F8D236C8-B774-4B5A-B9C2-8EC2F2423D50}" destId="{999716F3-98BE-4FF8-853F-CEAE10B5F657}" srcOrd="6" destOrd="0" presId="urn:microsoft.com/office/officeart/2005/8/layout/process4"/>
    <dgm:cxn modelId="{908B08C3-C23F-4954-8F64-06B23B2CEA8F}" type="presParOf" srcId="{999716F3-98BE-4FF8-853F-CEAE10B5F657}" destId="{24518423-2043-4712-B156-DB289100CE1E}" srcOrd="0" destOrd="0" presId="urn:microsoft.com/office/officeart/2005/8/layout/process4"/>
    <dgm:cxn modelId="{A403F184-389E-45FE-A3E9-0C4B9E12FD3F}" type="presParOf" srcId="{F8D236C8-B774-4B5A-B9C2-8EC2F2423D50}" destId="{7EF8A091-9C5C-40AA-8789-8FF4369E5B4F}" srcOrd="7" destOrd="0" presId="urn:microsoft.com/office/officeart/2005/8/layout/process4"/>
    <dgm:cxn modelId="{5BC11D2B-1157-4463-B601-24FFE970A2E4}" type="presParOf" srcId="{F8D236C8-B774-4B5A-B9C2-8EC2F2423D50}" destId="{84EF19FC-2967-4AF5-8BBF-80675BCDE1AC}" srcOrd="8" destOrd="0" presId="urn:microsoft.com/office/officeart/2005/8/layout/process4"/>
    <dgm:cxn modelId="{FE039D7F-B7F1-4702-84BD-AEE21169A2D1}" type="presParOf" srcId="{84EF19FC-2967-4AF5-8BBF-80675BCDE1AC}" destId="{C1E6CDA8-F41F-4498-B351-04E83CB1116A}" srcOrd="0" destOrd="0" presId="urn:microsoft.com/office/officeart/2005/8/layout/process4"/>
    <dgm:cxn modelId="{C67B5518-0B49-47D0-9DB6-07A2080B37AC}" type="presParOf" srcId="{F8D236C8-B774-4B5A-B9C2-8EC2F2423D50}" destId="{346A349A-8BCE-4550-AC54-D0F18162FCC4}" srcOrd="9" destOrd="0" presId="urn:microsoft.com/office/officeart/2005/8/layout/process4"/>
    <dgm:cxn modelId="{B1DB6709-B115-4550-B5FE-90E01C65168D}" type="presParOf" srcId="{F8D236C8-B774-4B5A-B9C2-8EC2F2423D50}" destId="{3BF75D35-F528-4B03-BD06-F9B2B05738CF}" srcOrd="10" destOrd="0" presId="urn:microsoft.com/office/officeart/2005/8/layout/process4"/>
    <dgm:cxn modelId="{A8263B25-7C58-4B30-ABF7-69E99D975908}" type="presParOf" srcId="{3BF75D35-F528-4B03-BD06-F9B2B05738CF}" destId="{3E626E46-5D65-4EFD-B47E-7CD9CA93D2E3}" srcOrd="0" destOrd="0" presId="urn:microsoft.com/office/officeart/2005/8/layout/process4"/>
    <dgm:cxn modelId="{63A8AB29-2EEF-48EC-99FF-DC3AF847E442}" type="presParOf" srcId="{F8D236C8-B774-4B5A-B9C2-8EC2F2423D50}" destId="{EF5594EA-84CC-4017-B842-D751900CDC41}" srcOrd="11" destOrd="0" presId="urn:microsoft.com/office/officeart/2005/8/layout/process4"/>
    <dgm:cxn modelId="{04E9C848-EE5E-4BD5-A524-127A7F31258A}" type="presParOf" srcId="{F8D236C8-B774-4B5A-B9C2-8EC2F2423D50}" destId="{4F0A98CC-0CE4-4C7C-9D30-ECAD0B9A4281}" srcOrd="12" destOrd="0" presId="urn:microsoft.com/office/officeart/2005/8/layout/process4"/>
    <dgm:cxn modelId="{EAC0AEF1-4377-4726-A8D1-5B6F0A406D54}" type="presParOf" srcId="{4F0A98CC-0CE4-4C7C-9D30-ECAD0B9A4281}" destId="{C31F4D79-5583-4601-9DDF-BF11B64B3F13}" srcOrd="0" destOrd="0" presId="urn:microsoft.com/office/officeart/2005/8/layout/process4"/>
  </dgm:cxnLst>
  <dgm:bg>
    <a:solidFill>
      <a:schemeClr val="bg1"/>
    </a:solidFill>
  </dgm:bg>
  <dgm:whole>
    <a:ln w="28575">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1F6EE-0F17-43BC-ABC4-580AF4E323B2}">
      <dsp:nvSpPr>
        <dsp:cNvPr id="0" name=""/>
        <dsp:cNvSpPr/>
      </dsp:nvSpPr>
      <dsp:spPr>
        <a:xfrm>
          <a:off x="0" y="4533003"/>
          <a:ext cx="6858001" cy="496044"/>
        </a:xfrm>
        <a:prstGeom prst="rect">
          <a:avLst/>
        </a:prstGeom>
        <a:solidFill>
          <a:schemeClr val="accent1">
            <a:lumMod val="60000"/>
            <a:lumOff val="4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zh-TW" altLang="en-US" sz="2200" kern="1200" baseline="0">
              <a:solidFill>
                <a:schemeClr val="tx1"/>
              </a:solidFill>
              <a:latin typeface="Times New Roman" panose="02020603050405020304" pitchFamily="18" charset="0"/>
              <a:ea typeface="標楷體" panose="03000509000000000000" pitchFamily="65" charset="-120"/>
            </a:rPr>
            <a:t>重複</a:t>
          </a:r>
          <a:r>
            <a:rPr lang="en-US" altLang="zh-TW" sz="2200" kern="1200" baseline="0">
              <a:solidFill>
                <a:schemeClr val="tx1"/>
              </a:solidFill>
              <a:latin typeface="Times New Roman" panose="02020603050405020304" pitchFamily="18" charset="0"/>
              <a:ea typeface="標楷體" panose="03000509000000000000" pitchFamily="65" charset="-120"/>
            </a:rPr>
            <a:t>4~6</a:t>
          </a:r>
          <a:r>
            <a:rPr lang="zh-TW" altLang="en-US" sz="2200" kern="1200" baseline="0">
              <a:solidFill>
                <a:schemeClr val="tx1"/>
              </a:solidFill>
              <a:latin typeface="Times New Roman" panose="02020603050405020304" pitchFamily="18" charset="0"/>
              <a:ea typeface="標楷體" panose="03000509000000000000" pitchFamily="65" charset="-120"/>
            </a:rPr>
            <a:t>步驟直到</a:t>
          </a:r>
          <a:r>
            <a:rPr lang="en-US" altLang="zh-TW" sz="2200" kern="1200" baseline="0">
              <a:solidFill>
                <a:schemeClr val="tx1"/>
              </a:solidFill>
              <a:latin typeface="Times New Roman" panose="02020603050405020304" pitchFamily="18" charset="0"/>
              <a:ea typeface="標楷體" panose="03000509000000000000" pitchFamily="65" charset="-120"/>
            </a:rPr>
            <a:t>9</a:t>
          </a:r>
          <a:r>
            <a:rPr lang="zh-TW" altLang="en-US" sz="2200" kern="1200" baseline="0">
              <a:solidFill>
                <a:schemeClr val="tx1"/>
              </a:solidFill>
              <a:latin typeface="Times New Roman" panose="02020603050405020304" pitchFamily="18" charset="0"/>
              <a:ea typeface="標楷體" panose="03000509000000000000" pitchFamily="65" charset="-120"/>
            </a:rPr>
            <a:t>次實驗都結束</a:t>
          </a:r>
          <a:endParaRPr lang="zh-TW" altLang="en-US" sz="2200" kern="1200" baseline="0" dirty="0">
            <a:solidFill>
              <a:schemeClr val="tx1"/>
            </a:solidFill>
            <a:latin typeface="Times New Roman" panose="02020603050405020304" pitchFamily="18" charset="0"/>
            <a:ea typeface="標楷體" panose="03000509000000000000" pitchFamily="65" charset="-120"/>
          </a:endParaRPr>
        </a:p>
      </dsp:txBody>
      <dsp:txXfrm>
        <a:off x="0" y="4533003"/>
        <a:ext cx="6858001" cy="496044"/>
      </dsp:txXfrm>
    </dsp:sp>
    <dsp:sp modelId="{191D284B-3480-4ECF-B0AF-3182F6C7D90D}">
      <dsp:nvSpPr>
        <dsp:cNvPr id="0" name=""/>
        <dsp:cNvSpPr/>
      </dsp:nvSpPr>
      <dsp:spPr>
        <a:xfrm rot="10800000">
          <a:off x="0" y="3777528"/>
          <a:ext cx="6858001" cy="762915"/>
        </a:xfrm>
        <a:prstGeom prst="upArrowCallout">
          <a:avLst/>
        </a:prstGeom>
        <a:solidFill>
          <a:schemeClr val="accent1">
            <a:lumMod val="60000"/>
            <a:lumOff val="4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en-US" altLang="zh-TW" sz="2200" kern="1200" baseline="0">
              <a:solidFill>
                <a:schemeClr val="tx1"/>
              </a:solidFill>
              <a:latin typeface="Times New Roman" panose="02020603050405020304" pitchFamily="18" charset="0"/>
              <a:ea typeface="標楷體" panose="03000509000000000000" pitchFamily="65" charset="-120"/>
            </a:rPr>
            <a:t>6.</a:t>
          </a:r>
          <a:r>
            <a:rPr lang="zh-TW" altLang="en-US" sz="2200" kern="1200" baseline="0">
              <a:solidFill>
                <a:schemeClr val="tx1"/>
              </a:solidFill>
              <a:latin typeface="Times New Roman" panose="02020603050405020304" pitchFamily="18" charset="0"/>
              <a:ea typeface="標楷體" panose="03000509000000000000" pitchFamily="65" charset="-120"/>
            </a:rPr>
            <a:t>填寫</a:t>
          </a:r>
          <a:r>
            <a:rPr lang="en-US" altLang="zh-TW" sz="2200" kern="1200" baseline="0">
              <a:solidFill>
                <a:schemeClr val="tx1"/>
              </a:solidFill>
              <a:latin typeface="Times New Roman" panose="02020603050405020304" pitchFamily="18" charset="0"/>
              <a:ea typeface="標楷體" panose="03000509000000000000" pitchFamily="65" charset="-120"/>
            </a:rPr>
            <a:t>NASA-TLX</a:t>
          </a:r>
          <a:r>
            <a:rPr lang="zh-TW" altLang="en-US" sz="2200" kern="1200" baseline="0">
              <a:solidFill>
                <a:schemeClr val="tx1"/>
              </a:solidFill>
              <a:latin typeface="Times New Roman" panose="02020603050405020304" pitchFamily="18" charset="0"/>
              <a:ea typeface="標楷體" panose="03000509000000000000" pitchFamily="65" charset="-120"/>
            </a:rPr>
            <a:t>量表</a:t>
          </a:r>
          <a:endParaRPr lang="zh-TW" altLang="en-US" sz="2200" kern="1200" baseline="0" dirty="0">
            <a:solidFill>
              <a:schemeClr val="tx1"/>
            </a:solidFill>
            <a:latin typeface="Times New Roman" panose="02020603050405020304" pitchFamily="18" charset="0"/>
            <a:ea typeface="標楷體" panose="03000509000000000000" pitchFamily="65" charset="-120"/>
          </a:endParaRPr>
        </a:p>
      </dsp:txBody>
      <dsp:txXfrm rot="10800000">
        <a:off x="0" y="3777528"/>
        <a:ext cx="6858001" cy="495719"/>
      </dsp:txXfrm>
    </dsp:sp>
    <dsp:sp modelId="{E0D25E2A-F2CA-4B37-8758-088F11935D7B}">
      <dsp:nvSpPr>
        <dsp:cNvPr id="0" name=""/>
        <dsp:cNvSpPr/>
      </dsp:nvSpPr>
      <dsp:spPr>
        <a:xfrm rot="10800000">
          <a:off x="0" y="3022053"/>
          <a:ext cx="6858001" cy="762915"/>
        </a:xfrm>
        <a:prstGeom prst="upArrowCallout">
          <a:avLst/>
        </a:prstGeom>
        <a:solidFill>
          <a:schemeClr val="accent1">
            <a:lumMod val="60000"/>
            <a:lumOff val="4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en-US" altLang="zh-TW" sz="2200" kern="1200" baseline="0" dirty="0">
              <a:solidFill>
                <a:schemeClr val="tx1"/>
              </a:solidFill>
              <a:latin typeface="Times New Roman" panose="02020603050405020304" pitchFamily="18" charset="0"/>
              <a:ea typeface="標楷體" panose="03000509000000000000" pitchFamily="65" charset="-120"/>
            </a:rPr>
            <a:t>5.</a:t>
          </a:r>
          <a:r>
            <a:rPr lang="zh-TW" altLang="en-US" sz="2200" kern="1200" baseline="0" dirty="0">
              <a:solidFill>
                <a:schemeClr val="tx1"/>
              </a:solidFill>
              <a:latin typeface="Times New Roman" panose="02020603050405020304" pitchFamily="18" charset="0"/>
              <a:ea typeface="標楷體" panose="03000509000000000000" pitchFamily="65" charset="-120"/>
            </a:rPr>
            <a:t>開始實驗</a:t>
          </a:r>
          <a:r>
            <a:rPr lang="en-US" altLang="zh-TW" sz="2200" kern="1200" baseline="0" dirty="0">
              <a:solidFill>
                <a:schemeClr val="tx1"/>
              </a:solidFill>
              <a:latin typeface="Times New Roman" panose="02020603050405020304" pitchFamily="18" charset="0"/>
              <a:ea typeface="標楷體" panose="03000509000000000000" pitchFamily="65" charset="-120"/>
            </a:rPr>
            <a:t>(</a:t>
          </a:r>
          <a:r>
            <a:rPr lang="zh-TW" altLang="en-US" sz="2200" kern="1200" baseline="0" dirty="0">
              <a:solidFill>
                <a:schemeClr val="tx1"/>
              </a:solidFill>
              <a:latin typeface="Times New Roman" panose="02020603050405020304" pitchFamily="18" charset="0"/>
              <a:ea typeface="標楷體" panose="03000509000000000000" pitchFamily="65" charset="-120"/>
            </a:rPr>
            <a:t>駕駛</a:t>
          </a:r>
          <a:r>
            <a:rPr lang="en-US" altLang="zh-TW" sz="2200" kern="1200" baseline="0" dirty="0">
              <a:solidFill>
                <a:schemeClr val="tx1"/>
              </a:solidFill>
              <a:latin typeface="Times New Roman" panose="02020603050405020304" pitchFamily="18" charset="0"/>
              <a:ea typeface="標楷體" panose="03000509000000000000" pitchFamily="65" charset="-120"/>
            </a:rPr>
            <a:t>/</a:t>
          </a:r>
          <a:r>
            <a:rPr lang="zh-TW" altLang="en-US" sz="2200" kern="1200" baseline="0" dirty="0">
              <a:solidFill>
                <a:schemeClr val="tx1"/>
              </a:solidFill>
              <a:latin typeface="Times New Roman" panose="02020603050405020304" pitchFamily="18" charset="0"/>
              <a:ea typeface="標楷體" panose="03000509000000000000" pitchFamily="65" charset="-120"/>
            </a:rPr>
            <a:t>駕駛</a:t>
          </a:r>
          <a:r>
            <a:rPr lang="en-US" altLang="zh-TW" sz="2200" kern="1200" baseline="0" dirty="0">
              <a:solidFill>
                <a:schemeClr val="tx1"/>
              </a:solidFill>
              <a:latin typeface="Times New Roman" panose="02020603050405020304" pitchFamily="18" charset="0"/>
              <a:ea typeface="標楷體" panose="03000509000000000000" pitchFamily="65" charset="-120"/>
            </a:rPr>
            <a:t>+</a:t>
          </a:r>
          <a:r>
            <a:rPr lang="zh-TW" altLang="en-US" sz="2200" kern="1200" baseline="0" dirty="0">
              <a:solidFill>
                <a:schemeClr val="tx1"/>
              </a:solidFill>
              <a:latin typeface="Times New Roman" panose="02020603050405020304" pitchFamily="18" charset="0"/>
              <a:ea typeface="標楷體" panose="03000509000000000000" pitchFamily="65" charset="-120"/>
            </a:rPr>
            <a:t>語音反應任務</a:t>
          </a:r>
          <a:r>
            <a:rPr lang="en-US" altLang="zh-TW" sz="2200" kern="1200" baseline="0" dirty="0">
              <a:solidFill>
                <a:schemeClr val="tx1"/>
              </a:solidFill>
              <a:latin typeface="Times New Roman" panose="02020603050405020304" pitchFamily="18" charset="0"/>
              <a:ea typeface="標楷體" panose="03000509000000000000" pitchFamily="65" charset="-120"/>
            </a:rPr>
            <a:t>/</a:t>
          </a:r>
          <a:r>
            <a:rPr lang="zh-TW" altLang="en-US" sz="2200" kern="1200" baseline="0" dirty="0">
              <a:solidFill>
                <a:schemeClr val="tx1"/>
              </a:solidFill>
              <a:latin typeface="Times New Roman" panose="02020603050405020304" pitchFamily="18" charset="0"/>
              <a:ea typeface="標楷體" panose="03000509000000000000" pitchFamily="65" charset="-120"/>
            </a:rPr>
            <a:t>駕駛</a:t>
          </a:r>
          <a:r>
            <a:rPr lang="en-US" altLang="zh-TW" sz="2200" kern="1200" baseline="0" dirty="0">
              <a:solidFill>
                <a:schemeClr val="tx1"/>
              </a:solidFill>
              <a:latin typeface="Times New Roman" panose="02020603050405020304" pitchFamily="18" charset="0"/>
              <a:ea typeface="標楷體" panose="03000509000000000000" pitchFamily="65" charset="-120"/>
            </a:rPr>
            <a:t>+</a:t>
          </a:r>
          <a:r>
            <a:rPr lang="zh-TW" altLang="en-US" sz="2200" kern="1200" baseline="0" dirty="0">
              <a:solidFill>
                <a:schemeClr val="tx1"/>
              </a:solidFill>
              <a:latin typeface="Times New Roman" panose="02020603050405020304" pitchFamily="18" charset="0"/>
              <a:ea typeface="標楷體" panose="03000509000000000000" pitchFamily="65" charset="-120"/>
            </a:rPr>
            <a:t>算術任務</a:t>
          </a:r>
          <a:r>
            <a:rPr lang="en-US" altLang="zh-TW" sz="2200" kern="1200" baseline="0" dirty="0">
              <a:solidFill>
                <a:schemeClr val="tx1"/>
              </a:solidFill>
              <a:latin typeface="Times New Roman" panose="02020603050405020304" pitchFamily="18" charset="0"/>
              <a:ea typeface="標楷體" panose="03000509000000000000" pitchFamily="65" charset="-120"/>
            </a:rPr>
            <a:t>)</a:t>
          </a:r>
          <a:endParaRPr lang="zh-TW" altLang="en-US" sz="2200" kern="1200" baseline="0" dirty="0">
            <a:solidFill>
              <a:schemeClr val="tx1"/>
            </a:solidFill>
            <a:latin typeface="Times New Roman" panose="02020603050405020304" pitchFamily="18" charset="0"/>
            <a:ea typeface="標楷體" panose="03000509000000000000" pitchFamily="65" charset="-120"/>
          </a:endParaRPr>
        </a:p>
      </dsp:txBody>
      <dsp:txXfrm rot="10800000">
        <a:off x="0" y="3022053"/>
        <a:ext cx="6858001" cy="495719"/>
      </dsp:txXfrm>
    </dsp:sp>
    <dsp:sp modelId="{24518423-2043-4712-B156-DB289100CE1E}">
      <dsp:nvSpPr>
        <dsp:cNvPr id="0" name=""/>
        <dsp:cNvSpPr/>
      </dsp:nvSpPr>
      <dsp:spPr>
        <a:xfrm rot="10800000">
          <a:off x="0" y="2266577"/>
          <a:ext cx="6858001" cy="762915"/>
        </a:xfrm>
        <a:prstGeom prst="upArrowCallout">
          <a:avLst/>
        </a:prstGeom>
        <a:solidFill>
          <a:schemeClr val="accent1">
            <a:lumMod val="60000"/>
            <a:lumOff val="4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en-US" altLang="zh-TW" sz="2200" kern="1200" baseline="0" dirty="0">
              <a:solidFill>
                <a:schemeClr val="tx1"/>
              </a:solidFill>
              <a:latin typeface="Times New Roman" panose="02020603050405020304" pitchFamily="18" charset="0"/>
              <a:ea typeface="標楷體" panose="03000509000000000000" pitchFamily="65" charset="-120"/>
            </a:rPr>
            <a:t>4.</a:t>
          </a:r>
          <a:r>
            <a:rPr lang="zh-TW" altLang="en-US" sz="2200" kern="1200" baseline="0" dirty="0">
              <a:solidFill>
                <a:schemeClr val="tx1"/>
              </a:solidFill>
              <a:latin typeface="Times New Roman" panose="02020603050405020304" pitchFamily="18" charset="0"/>
              <a:ea typeface="標楷體" panose="03000509000000000000" pitchFamily="65" charset="-120"/>
            </a:rPr>
            <a:t>校正眼動儀</a:t>
          </a:r>
        </a:p>
      </dsp:txBody>
      <dsp:txXfrm rot="10800000">
        <a:off x="0" y="2266577"/>
        <a:ext cx="6858001" cy="495719"/>
      </dsp:txXfrm>
    </dsp:sp>
    <dsp:sp modelId="{C1E6CDA8-F41F-4498-B351-04E83CB1116A}">
      <dsp:nvSpPr>
        <dsp:cNvPr id="0" name=""/>
        <dsp:cNvSpPr/>
      </dsp:nvSpPr>
      <dsp:spPr>
        <a:xfrm rot="10800000">
          <a:off x="0" y="1511102"/>
          <a:ext cx="6858001" cy="762915"/>
        </a:xfrm>
        <a:prstGeom prst="upArrowCallout">
          <a:avLst/>
        </a:prstGeom>
        <a:solidFill>
          <a:schemeClr val="accent1">
            <a:lumMod val="60000"/>
            <a:lumOff val="4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en-US" altLang="zh-TW" sz="2200" kern="1200" baseline="0" dirty="0">
              <a:solidFill>
                <a:schemeClr val="tx1"/>
              </a:solidFill>
              <a:latin typeface="Times New Roman" panose="02020603050405020304" pitchFamily="18" charset="0"/>
              <a:ea typeface="標楷體" panose="03000509000000000000" pitchFamily="65" charset="-120"/>
            </a:rPr>
            <a:t>3.</a:t>
          </a:r>
          <a:r>
            <a:rPr lang="zh-TW" altLang="en-US" sz="2200" kern="1200" baseline="0" dirty="0">
              <a:solidFill>
                <a:schemeClr val="tx1"/>
              </a:solidFill>
              <a:latin typeface="Times New Roman" panose="02020603050405020304" pitchFamily="18" charset="0"/>
              <a:ea typeface="標楷體" panose="03000509000000000000" pitchFamily="65" charset="-120"/>
            </a:rPr>
            <a:t>熟悉駕駛任務及次要任務</a:t>
          </a:r>
        </a:p>
      </dsp:txBody>
      <dsp:txXfrm rot="10800000">
        <a:off x="0" y="1511102"/>
        <a:ext cx="6858001" cy="495719"/>
      </dsp:txXfrm>
    </dsp:sp>
    <dsp:sp modelId="{3E626E46-5D65-4EFD-B47E-7CD9CA93D2E3}">
      <dsp:nvSpPr>
        <dsp:cNvPr id="0" name=""/>
        <dsp:cNvSpPr/>
      </dsp:nvSpPr>
      <dsp:spPr>
        <a:xfrm rot="10800000">
          <a:off x="0" y="755627"/>
          <a:ext cx="6858001" cy="762915"/>
        </a:xfrm>
        <a:prstGeom prst="upArrowCallout">
          <a:avLst/>
        </a:prstGeom>
        <a:solidFill>
          <a:schemeClr val="accent1">
            <a:lumMod val="60000"/>
            <a:lumOff val="4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en-US" altLang="zh-TW" sz="2200" kern="1200" baseline="0" dirty="0">
              <a:solidFill>
                <a:schemeClr val="tx1"/>
              </a:solidFill>
              <a:latin typeface="Times New Roman" panose="02020603050405020304" pitchFamily="18" charset="0"/>
              <a:ea typeface="標楷體" panose="03000509000000000000" pitchFamily="65" charset="-120"/>
            </a:rPr>
            <a:t>2.</a:t>
          </a:r>
          <a:r>
            <a:rPr lang="zh-TW" altLang="en-US" sz="2200" kern="1200" baseline="0" dirty="0">
              <a:solidFill>
                <a:schemeClr val="tx1"/>
              </a:solidFill>
              <a:latin typeface="Times New Roman" panose="02020603050405020304" pitchFamily="18" charset="0"/>
              <a:ea typeface="標楷體" panose="03000509000000000000" pitchFamily="65" charset="-120"/>
            </a:rPr>
            <a:t>收集人口統計數據</a:t>
          </a:r>
        </a:p>
      </dsp:txBody>
      <dsp:txXfrm rot="10800000">
        <a:off x="0" y="755627"/>
        <a:ext cx="6858001" cy="495719"/>
      </dsp:txXfrm>
    </dsp:sp>
    <dsp:sp modelId="{C31F4D79-5583-4601-9DDF-BF11B64B3F13}">
      <dsp:nvSpPr>
        <dsp:cNvPr id="0" name=""/>
        <dsp:cNvSpPr/>
      </dsp:nvSpPr>
      <dsp:spPr>
        <a:xfrm rot="10800000">
          <a:off x="0" y="152"/>
          <a:ext cx="6858001" cy="762915"/>
        </a:xfrm>
        <a:prstGeom prst="upArrowCallout">
          <a:avLst/>
        </a:prstGeom>
        <a:solidFill>
          <a:schemeClr val="accent1">
            <a:lumMod val="60000"/>
            <a:lumOff val="4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en-US" altLang="zh-TW" sz="2200" kern="1200" baseline="0">
              <a:solidFill>
                <a:schemeClr val="tx1"/>
              </a:solidFill>
              <a:latin typeface="Times New Roman" panose="02020603050405020304" pitchFamily="18" charset="0"/>
              <a:ea typeface="標楷體" panose="03000509000000000000" pitchFamily="65" charset="-120"/>
            </a:rPr>
            <a:t>1.</a:t>
          </a:r>
          <a:r>
            <a:rPr lang="zh-TW" altLang="en-US" sz="2200" kern="1200" baseline="0">
              <a:solidFill>
                <a:schemeClr val="tx1"/>
              </a:solidFill>
              <a:latin typeface="Times New Roman" panose="02020603050405020304" pitchFamily="18" charset="0"/>
              <a:ea typeface="標楷體" panose="03000509000000000000" pitchFamily="65" charset="-120"/>
            </a:rPr>
            <a:t>簽署知情同意書</a:t>
          </a:r>
          <a:endParaRPr lang="zh-TW" altLang="en-US" sz="2200" kern="1200" baseline="0" dirty="0">
            <a:solidFill>
              <a:schemeClr val="tx1"/>
            </a:solidFill>
            <a:latin typeface="Times New Roman" panose="02020603050405020304" pitchFamily="18" charset="0"/>
            <a:ea typeface="標楷體" panose="03000509000000000000" pitchFamily="65" charset="-120"/>
          </a:endParaRPr>
        </a:p>
      </dsp:txBody>
      <dsp:txXfrm rot="10800000">
        <a:off x="0" y="152"/>
        <a:ext cx="6858001" cy="49571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965132-739F-4370-A4DE-9E4D9442F236}" type="datetimeFigureOut">
              <a:rPr lang="zh-TW" altLang="en-US" smtClean="0"/>
              <a:t>2020/3/5</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7C6DE6-754F-430E-A217-49B8CCE05649}" type="slidenum">
              <a:rPr lang="zh-TW" altLang="en-US" smtClean="0"/>
              <a:t>‹#›</a:t>
            </a:fld>
            <a:endParaRPr lang="zh-TW" altLang="en-US"/>
          </a:p>
        </p:txBody>
      </p:sp>
    </p:spTree>
    <p:extLst>
      <p:ext uri="{BB962C8B-B14F-4D97-AF65-F5344CB8AC3E}">
        <p14:creationId xmlns:p14="http://schemas.microsoft.com/office/powerpoint/2010/main" val="3082285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ciencedirect.com/science/article/pii/S1369847816300171?via%3Dihub#b0095"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sciencedirect.com/science/article/pii/S1369847816300171?via%3Dihub#b0240" TargetMode="External"/><Relationship Id="rId4" Type="http://schemas.openxmlformats.org/officeDocument/2006/relationships/hyperlink" Target="https://www.sciencedirect.com/science/article/pii/S1369847816300171?via%3Dihub#b0215"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評估眨眼行為對於駕駛者心理負荷量</a:t>
            </a:r>
            <a:r>
              <a:rPr lang="en-US" altLang="zh-TW" dirty="0"/>
              <a:t>(</a:t>
            </a:r>
            <a:r>
              <a:rPr lang="zh-TW" altLang="en-US" dirty="0"/>
              <a:t>精神工作量</a:t>
            </a:r>
            <a:r>
              <a:rPr lang="en-US" altLang="zh-TW" dirty="0"/>
              <a:t>)</a:t>
            </a:r>
            <a:r>
              <a:rPr lang="zh-TW" altLang="en-US" dirty="0"/>
              <a:t>方面的有效性，先前研究結果表示，精神負荷會隨主要任務難度增加而增加，眨眼頻率會下降；而當同時執行次要任務時，眨眼次數就會增加。</a:t>
            </a:r>
            <a:endParaRPr lang="en-US" altLang="zh-TW" dirty="0"/>
          </a:p>
          <a:p>
            <a:r>
              <a:rPr lang="zh-TW" altLang="en-US" dirty="0"/>
              <a:t>此研究主要讓主要任務跟次要任務改變，透過駕駛環境的複雜度和難易度不同的次要任務，然後看他們對眨眼率是否會有影響。</a:t>
            </a:r>
            <a:endParaRPr lang="en-US" altLang="zh-TW" dirty="0"/>
          </a:p>
        </p:txBody>
      </p:sp>
      <p:sp>
        <p:nvSpPr>
          <p:cNvPr id="4" name="投影片編號版面配置區 3"/>
          <p:cNvSpPr>
            <a:spLocks noGrp="1"/>
          </p:cNvSpPr>
          <p:nvPr>
            <p:ph type="sldNum" sz="quarter" idx="5"/>
          </p:nvPr>
        </p:nvSpPr>
        <p:spPr/>
        <p:txBody>
          <a:bodyPr/>
          <a:lstStyle/>
          <a:p>
            <a:fld id="{437C6DE6-754F-430E-A217-49B8CCE05649}" type="slidenum">
              <a:rPr lang="zh-TW" altLang="en-US" smtClean="0"/>
              <a:t>1</a:t>
            </a:fld>
            <a:endParaRPr lang="zh-TW" altLang="en-US"/>
          </a:p>
        </p:txBody>
      </p:sp>
    </p:spTree>
    <p:extLst>
      <p:ext uri="{BB962C8B-B14F-4D97-AF65-F5344CB8AC3E}">
        <p14:creationId xmlns:p14="http://schemas.microsoft.com/office/powerpoint/2010/main" val="1175521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有顯著差異</a:t>
            </a:r>
            <a:endParaRPr lang="en-US" altLang="zh-TW" dirty="0"/>
          </a:p>
          <a:p>
            <a:r>
              <a:rPr lang="en-US" altLang="zh-TW" dirty="0"/>
              <a:t>2.DTL</a:t>
            </a:r>
            <a:r>
              <a:rPr lang="zh-TW" altLang="en-US" dirty="0"/>
              <a:t>和</a:t>
            </a:r>
            <a:r>
              <a:rPr lang="en-US" altLang="zh-TW" dirty="0"/>
              <a:t>ST</a:t>
            </a:r>
            <a:r>
              <a:rPr lang="zh-TW" altLang="en-US" dirty="0"/>
              <a:t>沒有顯著差異</a:t>
            </a:r>
          </a:p>
        </p:txBody>
      </p:sp>
      <p:sp>
        <p:nvSpPr>
          <p:cNvPr id="4" name="投影片編號版面配置區 3"/>
          <p:cNvSpPr>
            <a:spLocks noGrp="1"/>
          </p:cNvSpPr>
          <p:nvPr>
            <p:ph type="sldNum" sz="quarter" idx="5"/>
          </p:nvPr>
        </p:nvSpPr>
        <p:spPr/>
        <p:txBody>
          <a:bodyPr/>
          <a:lstStyle/>
          <a:p>
            <a:fld id="{437C6DE6-754F-430E-A217-49B8CCE05649}" type="slidenum">
              <a:rPr lang="zh-TW" altLang="en-US" smtClean="0"/>
              <a:t>11</a:t>
            </a:fld>
            <a:endParaRPr lang="zh-TW" altLang="en-US"/>
          </a:p>
        </p:txBody>
      </p:sp>
    </p:spTree>
    <p:extLst>
      <p:ext uri="{BB962C8B-B14F-4D97-AF65-F5344CB8AC3E}">
        <p14:creationId xmlns:p14="http://schemas.microsoft.com/office/powerpoint/2010/main" val="2966235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括號中是標準差</a:t>
            </a:r>
            <a:r>
              <a:rPr lang="en-US" altLang="zh-TW" dirty="0"/>
              <a:t>SD</a:t>
            </a:r>
            <a:endParaRPr lang="zh-TW" altLang="en-US" dirty="0"/>
          </a:p>
        </p:txBody>
      </p:sp>
      <p:sp>
        <p:nvSpPr>
          <p:cNvPr id="4" name="投影片編號版面配置區 3"/>
          <p:cNvSpPr>
            <a:spLocks noGrp="1"/>
          </p:cNvSpPr>
          <p:nvPr>
            <p:ph type="sldNum" sz="quarter" idx="5"/>
          </p:nvPr>
        </p:nvSpPr>
        <p:spPr/>
        <p:txBody>
          <a:bodyPr/>
          <a:lstStyle/>
          <a:p>
            <a:fld id="{437C6DE6-754F-430E-A217-49B8CCE05649}" type="slidenum">
              <a:rPr lang="zh-TW" altLang="en-US" smtClean="0"/>
              <a:t>12</a:t>
            </a:fld>
            <a:endParaRPr lang="zh-TW" altLang="en-US"/>
          </a:p>
        </p:txBody>
      </p:sp>
    </p:spTree>
    <p:extLst>
      <p:ext uri="{BB962C8B-B14F-4D97-AF65-F5344CB8AC3E}">
        <p14:creationId xmlns:p14="http://schemas.microsoft.com/office/powerpoint/2010/main" val="3749953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4.</a:t>
            </a:r>
            <a:r>
              <a:rPr lang="en-US" altLang="zh-TW" sz="1200" dirty="0"/>
              <a:t> (</a:t>
            </a:r>
            <a:r>
              <a:rPr lang="zh-TW" altLang="en-US" sz="1200" dirty="0"/>
              <a:t>而</a:t>
            </a:r>
            <a:r>
              <a:rPr lang="en-US" altLang="zh-TW" sz="1200" dirty="0"/>
              <a:t>ST</a:t>
            </a:r>
            <a:r>
              <a:rPr lang="zh-TW" altLang="en-US" sz="1200" dirty="0"/>
              <a:t>和</a:t>
            </a:r>
            <a:r>
              <a:rPr lang="en-US" altLang="zh-TW" sz="1200" dirty="0"/>
              <a:t>DTL</a:t>
            </a:r>
            <a:r>
              <a:rPr lang="zh-TW" altLang="en-US" sz="1200" dirty="0"/>
              <a:t>則無顯著差異</a:t>
            </a:r>
            <a:r>
              <a:rPr lang="en-US" altLang="zh-TW" sz="1200" dirty="0"/>
              <a:t>)</a:t>
            </a:r>
            <a:endParaRPr lang="zh-TW" altLang="en-US" dirty="0"/>
          </a:p>
        </p:txBody>
      </p:sp>
      <p:sp>
        <p:nvSpPr>
          <p:cNvPr id="4" name="投影片編號版面配置區 3"/>
          <p:cNvSpPr>
            <a:spLocks noGrp="1"/>
          </p:cNvSpPr>
          <p:nvPr>
            <p:ph type="sldNum" sz="quarter" idx="5"/>
          </p:nvPr>
        </p:nvSpPr>
        <p:spPr/>
        <p:txBody>
          <a:bodyPr/>
          <a:lstStyle/>
          <a:p>
            <a:fld id="{437C6DE6-754F-430E-A217-49B8CCE05649}" type="slidenum">
              <a:rPr lang="zh-TW" altLang="en-US" smtClean="0"/>
              <a:t>13</a:t>
            </a:fld>
            <a:endParaRPr lang="zh-TW" altLang="en-US"/>
          </a:p>
        </p:txBody>
      </p:sp>
    </p:spTree>
    <p:extLst>
      <p:ext uri="{BB962C8B-B14F-4D97-AF65-F5344CB8AC3E}">
        <p14:creationId xmlns:p14="http://schemas.microsoft.com/office/powerpoint/2010/main" val="977199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t>駕駛時同時執行次要任務其負擔會增加，如主觀工作量、駕駛行為、眼動行為</a:t>
            </a:r>
            <a:endParaRPr lang="en-US" altLang="zh-TW"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5.</a:t>
            </a:r>
            <a:r>
              <a:rPr lang="zh-TW" altLang="en-US" sz="1200" dirty="0"/>
              <a:t>駕駛環境跟次要任務都沒有交互作用</a:t>
            </a:r>
            <a:endParaRPr lang="en-US" altLang="zh-TW" sz="1200" dirty="0"/>
          </a:p>
          <a:p>
            <a:endParaRPr lang="zh-TW" altLang="en-US" dirty="0"/>
          </a:p>
        </p:txBody>
      </p:sp>
      <p:sp>
        <p:nvSpPr>
          <p:cNvPr id="4" name="投影片編號版面配置區 3"/>
          <p:cNvSpPr>
            <a:spLocks noGrp="1"/>
          </p:cNvSpPr>
          <p:nvPr>
            <p:ph type="sldNum" sz="quarter" idx="5"/>
          </p:nvPr>
        </p:nvSpPr>
        <p:spPr/>
        <p:txBody>
          <a:bodyPr/>
          <a:lstStyle/>
          <a:p>
            <a:fld id="{437C6DE6-754F-430E-A217-49B8CCE05649}" type="slidenum">
              <a:rPr lang="zh-TW" altLang="en-US" smtClean="0"/>
              <a:t>14</a:t>
            </a:fld>
            <a:endParaRPr lang="zh-TW" altLang="en-US"/>
          </a:p>
        </p:txBody>
      </p:sp>
    </p:spTree>
    <p:extLst>
      <p:ext uri="{BB962C8B-B14F-4D97-AF65-F5344CB8AC3E}">
        <p14:creationId xmlns:p14="http://schemas.microsoft.com/office/powerpoint/2010/main" val="2545367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437C6DE6-754F-430E-A217-49B8CCE05649}" type="slidenum">
              <a:rPr lang="zh-TW" altLang="en-US" smtClean="0"/>
              <a:t>2</a:t>
            </a:fld>
            <a:endParaRPr lang="zh-TW" altLang="en-US"/>
          </a:p>
        </p:txBody>
      </p:sp>
    </p:spTree>
    <p:extLst>
      <p:ext uri="{BB962C8B-B14F-4D97-AF65-F5344CB8AC3E}">
        <p14:creationId xmlns:p14="http://schemas.microsoft.com/office/powerpoint/2010/main" val="2847801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437C6DE6-754F-430E-A217-49B8CCE05649}" type="slidenum">
              <a:rPr lang="zh-TW" altLang="en-US" smtClean="0"/>
              <a:t>3</a:t>
            </a:fld>
            <a:endParaRPr lang="zh-TW" altLang="en-US"/>
          </a:p>
        </p:txBody>
      </p:sp>
    </p:spTree>
    <p:extLst>
      <p:ext uri="{BB962C8B-B14F-4D97-AF65-F5344CB8AC3E}">
        <p14:creationId xmlns:p14="http://schemas.microsoft.com/office/powerpoint/2010/main" val="2573292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眨眼抑制可被視為通過減少丟失傳入信息的風險來應對任務需求增加的機制（</a:t>
            </a:r>
            <a:r>
              <a:rPr lang="en-US" altLang="zh-TW" sz="1200" b="0" i="0" u="none" strike="noStrike" kern="1200" dirty="0">
                <a:solidFill>
                  <a:schemeClr val="tx1"/>
                </a:solidFill>
                <a:effectLst/>
                <a:latin typeface="+mn-lt"/>
                <a:ea typeface="+mn-ea"/>
                <a:cs typeface="+mn-cs"/>
                <a:hlinkClick r:id="rId3"/>
              </a:rPr>
              <a:t>Fogarty</a:t>
            </a:r>
            <a:r>
              <a:rPr lang="zh-TW" altLang="en-US" sz="1200" b="0" i="0" u="none" strike="noStrike" kern="1200" dirty="0">
                <a:solidFill>
                  <a:schemeClr val="tx1"/>
                </a:solidFill>
                <a:effectLst/>
                <a:latin typeface="+mn-lt"/>
                <a:ea typeface="+mn-ea"/>
                <a:cs typeface="+mn-cs"/>
                <a:hlinkClick r:id="rId3"/>
              </a:rPr>
              <a:t>和</a:t>
            </a:r>
            <a:r>
              <a:rPr lang="en-US" altLang="zh-TW" sz="1200" b="0" i="0" u="none" strike="noStrike" kern="1200" dirty="0">
                <a:solidFill>
                  <a:schemeClr val="tx1"/>
                </a:solidFill>
                <a:effectLst/>
                <a:latin typeface="+mn-lt"/>
                <a:ea typeface="+mn-ea"/>
                <a:cs typeface="+mn-cs"/>
                <a:hlinkClick r:id="rId3"/>
              </a:rPr>
              <a:t>Stern</a:t>
            </a:r>
            <a:r>
              <a:rPr lang="zh-TW" altLang="en-US" sz="1200" b="0" i="0" u="none" strike="noStrike" kern="1200" dirty="0">
                <a:solidFill>
                  <a:schemeClr val="tx1"/>
                </a:solidFill>
                <a:effectLst/>
                <a:latin typeface="+mn-lt"/>
                <a:ea typeface="+mn-ea"/>
                <a:cs typeface="+mn-cs"/>
                <a:hlinkClick r:id="rId3"/>
              </a:rPr>
              <a:t>，</a:t>
            </a:r>
            <a:r>
              <a:rPr lang="en-US" altLang="zh-TW" sz="1200" b="0" i="0" u="none" strike="noStrike" kern="1200" dirty="0">
                <a:solidFill>
                  <a:schemeClr val="tx1"/>
                </a:solidFill>
                <a:effectLst/>
                <a:latin typeface="+mn-lt"/>
                <a:ea typeface="+mn-ea"/>
                <a:cs typeface="+mn-cs"/>
                <a:hlinkClick r:id="rId3"/>
              </a:rPr>
              <a:t>1989</a:t>
            </a:r>
            <a:r>
              <a:rPr lang="zh-TW" altLang="en-US" sz="1200" b="0" i="0" kern="1200" dirty="0">
                <a:solidFill>
                  <a:schemeClr val="tx1"/>
                </a:solidFill>
                <a:effectLst/>
                <a:latin typeface="+mn-lt"/>
                <a:ea typeface="+mn-ea"/>
                <a:cs typeface="+mn-cs"/>
              </a:rPr>
              <a:t>；</a:t>
            </a:r>
            <a:r>
              <a:rPr lang="en-US" altLang="zh-TW" sz="1200" b="0" i="0" u="none" strike="noStrike" kern="1200" dirty="0" err="1">
                <a:solidFill>
                  <a:schemeClr val="tx1"/>
                </a:solidFill>
                <a:effectLst/>
                <a:latin typeface="+mn-lt"/>
                <a:ea typeface="+mn-ea"/>
                <a:cs typeface="+mn-cs"/>
                <a:hlinkClick r:id="rId4"/>
              </a:rPr>
              <a:t>Recarte</a:t>
            </a:r>
            <a:r>
              <a:rPr lang="zh-TW" altLang="en-US" sz="1200" b="0" i="0" u="none" strike="noStrike" kern="1200" dirty="0">
                <a:solidFill>
                  <a:schemeClr val="tx1"/>
                </a:solidFill>
                <a:effectLst/>
                <a:latin typeface="+mn-lt"/>
                <a:ea typeface="+mn-ea"/>
                <a:cs typeface="+mn-cs"/>
                <a:hlinkClick r:id="rId4"/>
              </a:rPr>
              <a:t>等，</a:t>
            </a:r>
            <a:r>
              <a:rPr lang="en-US" altLang="zh-TW" sz="1200" b="0" i="0" u="none" strike="noStrike" kern="1200" dirty="0">
                <a:solidFill>
                  <a:schemeClr val="tx1"/>
                </a:solidFill>
                <a:effectLst/>
                <a:latin typeface="+mn-lt"/>
                <a:ea typeface="+mn-ea"/>
                <a:cs typeface="+mn-cs"/>
                <a:hlinkClick r:id="rId4"/>
              </a:rPr>
              <a:t>2008</a:t>
            </a:r>
            <a:r>
              <a:rPr lang="zh-TW" altLang="en-US" sz="1200" b="0" i="0" kern="1200" dirty="0">
                <a:solidFill>
                  <a:schemeClr val="tx1"/>
                </a:solidFill>
                <a:effectLst/>
                <a:latin typeface="+mn-lt"/>
                <a:ea typeface="+mn-ea"/>
                <a:cs typeface="+mn-cs"/>
              </a:rPr>
              <a:t>；</a:t>
            </a:r>
            <a:r>
              <a:rPr lang="en-US" altLang="zh-TW" sz="1200" b="0" i="0" u="none" strike="noStrike" kern="1200" dirty="0">
                <a:solidFill>
                  <a:schemeClr val="tx1"/>
                </a:solidFill>
                <a:effectLst/>
                <a:latin typeface="+mn-lt"/>
                <a:ea typeface="+mn-ea"/>
                <a:cs typeface="+mn-cs"/>
                <a:hlinkClick r:id="rId5"/>
              </a:rPr>
              <a:t>Stern</a:t>
            </a:r>
            <a:r>
              <a:rPr lang="zh-TW" altLang="en-US" sz="1200" b="0" i="0" u="none" strike="noStrike" kern="1200" dirty="0">
                <a:solidFill>
                  <a:schemeClr val="tx1"/>
                </a:solidFill>
                <a:effectLst/>
                <a:latin typeface="+mn-lt"/>
                <a:ea typeface="+mn-ea"/>
                <a:cs typeface="+mn-cs"/>
                <a:hlinkClick r:id="rId5"/>
              </a:rPr>
              <a:t>，</a:t>
            </a:r>
            <a:r>
              <a:rPr lang="en-US" altLang="zh-TW" sz="1200" b="0" i="0" u="none" strike="noStrike" kern="1200" dirty="0">
                <a:solidFill>
                  <a:schemeClr val="tx1"/>
                </a:solidFill>
                <a:effectLst/>
                <a:latin typeface="+mn-lt"/>
                <a:ea typeface="+mn-ea"/>
                <a:cs typeface="+mn-cs"/>
                <a:hlinkClick r:id="rId5"/>
              </a:rPr>
              <a:t>1980</a:t>
            </a:r>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我們預計眨眼率會隨著駕駛環境複雜性的增加而降低。出現的問題是這種預期的眨眼抑制是否會阻止認知第二任務的引入。如果儘管引入了一項並發任務而仍保留了眨眼抑制效果，則可以通過在最複雜的駕駛條件下不存在或眨眼增加來證明這一點。另一個問題是認知第二任務的難度（即簡單的反應時間任務與復雜的計算任務）是否會以不同的方式影響眨眼率。</a:t>
            </a:r>
            <a:endParaRPr lang="zh-TW" altLang="en-US" dirty="0"/>
          </a:p>
        </p:txBody>
      </p:sp>
      <p:sp>
        <p:nvSpPr>
          <p:cNvPr id="4" name="投影片編號版面配置區 3"/>
          <p:cNvSpPr>
            <a:spLocks noGrp="1"/>
          </p:cNvSpPr>
          <p:nvPr>
            <p:ph type="sldNum" sz="quarter" idx="5"/>
          </p:nvPr>
        </p:nvSpPr>
        <p:spPr/>
        <p:txBody>
          <a:bodyPr/>
          <a:lstStyle/>
          <a:p>
            <a:fld id="{437C6DE6-754F-430E-A217-49B8CCE05649}" type="slidenum">
              <a:rPr lang="zh-TW" altLang="en-US" smtClean="0"/>
              <a:t>4</a:t>
            </a:fld>
            <a:endParaRPr lang="zh-TW" altLang="en-US"/>
          </a:p>
        </p:txBody>
      </p:sp>
    </p:spTree>
    <p:extLst>
      <p:ext uri="{BB962C8B-B14F-4D97-AF65-F5344CB8AC3E}">
        <p14:creationId xmlns:p14="http://schemas.microsoft.com/office/powerpoint/2010/main" val="4236429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螢幕上有駕駛場景、</a:t>
            </a:r>
            <a:r>
              <a:rPr lang="zh-TW" altLang="zh-TW" sz="1200" kern="1200" dirty="0">
                <a:solidFill>
                  <a:schemeClr val="tx1"/>
                </a:solidFill>
                <a:effectLst/>
                <a:latin typeface="+mn-lt"/>
                <a:ea typeface="+mn-ea"/>
                <a:cs typeface="+mn-cs"/>
              </a:rPr>
              <a:t>顯示後視鏡、側面鏡、車速表</a:t>
            </a:r>
            <a:endParaRPr lang="zh-TW" altLang="en-US" dirty="0"/>
          </a:p>
        </p:txBody>
      </p:sp>
      <p:sp>
        <p:nvSpPr>
          <p:cNvPr id="4" name="投影片編號版面配置區 3"/>
          <p:cNvSpPr>
            <a:spLocks noGrp="1"/>
          </p:cNvSpPr>
          <p:nvPr>
            <p:ph type="sldNum" sz="quarter" idx="5"/>
          </p:nvPr>
        </p:nvSpPr>
        <p:spPr/>
        <p:txBody>
          <a:bodyPr/>
          <a:lstStyle/>
          <a:p>
            <a:fld id="{437C6DE6-754F-430E-A217-49B8CCE05649}" type="slidenum">
              <a:rPr lang="zh-TW" altLang="en-US" smtClean="0"/>
              <a:t>6</a:t>
            </a:fld>
            <a:endParaRPr lang="zh-TW" altLang="en-US"/>
          </a:p>
        </p:txBody>
      </p:sp>
    </p:spTree>
    <p:extLst>
      <p:ext uri="{BB962C8B-B14F-4D97-AF65-F5344CB8AC3E}">
        <p14:creationId xmlns:p14="http://schemas.microsoft.com/office/powerpoint/2010/main" val="2902899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u="none" kern="1200" dirty="0">
                <a:solidFill>
                  <a:schemeClr val="tx1"/>
                </a:solidFill>
                <a:effectLst/>
                <a:latin typeface="+mn-lt"/>
                <a:ea typeface="+mn-ea"/>
                <a:cs typeface="+mn-cs"/>
              </a:rPr>
              <a:t>公路</a:t>
            </a:r>
            <a:r>
              <a:rPr lang="en-US" altLang="zh-TW" sz="1200" b="0" i="0" u="none" kern="1200" dirty="0">
                <a:solidFill>
                  <a:schemeClr val="tx1"/>
                </a:solidFill>
                <a:effectLst/>
                <a:latin typeface="+mn-lt"/>
                <a:ea typeface="+mn-ea"/>
                <a:cs typeface="+mn-cs"/>
              </a:rPr>
              <a:t>:</a:t>
            </a:r>
            <a:r>
              <a:rPr lang="zh-TW" altLang="en-US" sz="1200" b="0" i="0" u="none" kern="1200" dirty="0">
                <a:solidFill>
                  <a:schemeClr val="tx1"/>
                </a:solidFill>
                <a:effectLst/>
                <a:latin typeface="+mn-lt"/>
                <a:ea typeface="+mn-ea"/>
                <a:cs typeface="+mn-cs"/>
              </a:rPr>
              <a:t>低信息處理低車輛處倆的需求  鄉村</a:t>
            </a:r>
            <a:r>
              <a:rPr lang="en-US" altLang="zh-TW" sz="1200" b="0" i="0" u="none" kern="1200" dirty="0">
                <a:solidFill>
                  <a:schemeClr val="tx1"/>
                </a:solidFill>
                <a:effectLst/>
                <a:latin typeface="+mn-lt"/>
                <a:ea typeface="+mn-ea"/>
                <a:cs typeface="+mn-cs"/>
              </a:rPr>
              <a:t>:</a:t>
            </a:r>
            <a:r>
              <a:rPr lang="zh-TW" altLang="en-US" sz="1200" b="0" i="0" u="none" kern="1200" dirty="0">
                <a:solidFill>
                  <a:schemeClr val="tx1"/>
                </a:solidFill>
                <a:effectLst/>
                <a:latin typeface="+mn-lt"/>
                <a:ea typeface="+mn-ea"/>
                <a:cs typeface="+mn-cs"/>
              </a:rPr>
              <a:t>低高  城市</a:t>
            </a:r>
            <a:r>
              <a:rPr lang="en-US" altLang="zh-TW" sz="1200" b="0" i="0" u="none" kern="1200" dirty="0">
                <a:solidFill>
                  <a:schemeClr val="tx1"/>
                </a:solidFill>
                <a:effectLst/>
                <a:latin typeface="+mn-lt"/>
                <a:ea typeface="+mn-ea"/>
                <a:cs typeface="+mn-cs"/>
              </a:rPr>
              <a:t>:</a:t>
            </a:r>
            <a:r>
              <a:rPr lang="zh-TW" altLang="en-US" sz="1200" b="0" i="0" u="none" kern="1200" dirty="0">
                <a:solidFill>
                  <a:schemeClr val="tx1"/>
                </a:solidFill>
                <a:effectLst/>
                <a:latin typeface="+mn-lt"/>
                <a:ea typeface="+mn-ea"/>
                <a:cs typeface="+mn-cs"/>
              </a:rPr>
              <a:t>高高</a:t>
            </a:r>
            <a:endParaRPr lang="en-US" altLang="zh-TW" dirty="0"/>
          </a:p>
          <a:p>
            <a:r>
              <a:rPr lang="zh-TW" altLang="en-US" dirty="0"/>
              <a:t>每個</a:t>
            </a:r>
            <a:r>
              <a:rPr lang="en-US" altLang="zh-TW" dirty="0" err="1"/>
              <a:t>bip</a:t>
            </a:r>
            <a:r>
              <a:rPr lang="zh-TW" altLang="en-US" dirty="0"/>
              <a:t>會持續</a:t>
            </a:r>
            <a:r>
              <a:rPr lang="en-US" altLang="zh-TW" dirty="0"/>
              <a:t>100</a:t>
            </a:r>
            <a:r>
              <a:rPr lang="zh-TW" altLang="en-US" dirty="0"/>
              <a:t>毫秒，每種刺激會持續</a:t>
            </a:r>
            <a:r>
              <a:rPr lang="en-US" altLang="zh-TW" dirty="0"/>
              <a:t>3~6</a:t>
            </a:r>
            <a:r>
              <a:rPr lang="zh-TW" altLang="en-US" dirty="0"/>
              <a:t>秒</a:t>
            </a:r>
            <a:endParaRPr lang="en-US" altLang="zh-TW" dirty="0"/>
          </a:p>
          <a:p>
            <a:r>
              <a:rPr lang="zh-TW" altLang="en-US" dirty="0"/>
              <a:t>鄉村</a:t>
            </a:r>
            <a:r>
              <a:rPr lang="en-US" altLang="zh-TW" dirty="0"/>
              <a:t>:</a:t>
            </a:r>
            <a:r>
              <a:rPr lang="zh-TW" altLang="en-US" sz="1200" b="0" i="0" kern="1200" dirty="0">
                <a:solidFill>
                  <a:schemeClr val="tx1"/>
                </a:solidFill>
                <a:effectLst/>
                <a:latin typeface="+mn-lt"/>
                <a:ea typeface="+mn-ea"/>
                <a:cs typeface="+mn-cs"/>
              </a:rPr>
              <a:t>通過一系列左右轉彎來協商路線，這些轉彎由一條</a:t>
            </a:r>
            <a:r>
              <a:rPr lang="en-US" altLang="zh-TW" sz="1200" b="0" i="0" kern="1200" dirty="0">
                <a:solidFill>
                  <a:schemeClr val="tx1"/>
                </a:solidFill>
                <a:effectLst/>
                <a:latin typeface="+mn-lt"/>
                <a:ea typeface="+mn-ea"/>
                <a:cs typeface="+mn-cs"/>
              </a:rPr>
              <a:t>100  m</a:t>
            </a:r>
            <a:r>
              <a:rPr lang="zh-TW" altLang="en-US" sz="1200" b="0" i="0" kern="1200" dirty="0">
                <a:solidFill>
                  <a:schemeClr val="tx1"/>
                </a:solidFill>
                <a:effectLst/>
                <a:latin typeface="+mn-lt"/>
                <a:ea typeface="+mn-ea"/>
                <a:cs typeface="+mn-cs"/>
              </a:rPr>
              <a:t>長的直路段隔開</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要判斷要左彎還是右彎</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。彎曲長度介於</a:t>
            </a:r>
            <a:r>
              <a:rPr lang="en-US" altLang="zh-TW" sz="1200" b="0" i="0" kern="1200" dirty="0">
                <a:solidFill>
                  <a:schemeClr val="tx1"/>
                </a:solidFill>
                <a:effectLst/>
                <a:latin typeface="+mn-lt"/>
                <a:ea typeface="+mn-ea"/>
                <a:cs typeface="+mn-cs"/>
              </a:rPr>
              <a:t>78</a:t>
            </a:r>
            <a:r>
              <a:rPr lang="zh-TW" altLang="en-US" sz="1200" b="0" i="0" kern="1200" dirty="0">
                <a:solidFill>
                  <a:schemeClr val="tx1"/>
                </a:solidFill>
                <a:effectLst/>
                <a:latin typeface="+mn-lt"/>
                <a:ea typeface="+mn-ea"/>
                <a:cs typeface="+mn-cs"/>
              </a:rPr>
              <a:t>至</a:t>
            </a:r>
            <a:r>
              <a:rPr lang="en-US" altLang="zh-TW" sz="1200" b="0" i="0" kern="1200" dirty="0">
                <a:solidFill>
                  <a:schemeClr val="tx1"/>
                </a:solidFill>
                <a:effectLst/>
                <a:latin typeface="+mn-lt"/>
                <a:ea typeface="+mn-ea"/>
                <a:cs typeface="+mn-cs"/>
              </a:rPr>
              <a:t>471  m </a:t>
            </a:r>
            <a:r>
              <a:rPr lang="zh-TW" altLang="en-US" sz="1200" b="0" i="0" kern="1200" dirty="0">
                <a:solidFill>
                  <a:schemeClr val="tx1"/>
                </a:solidFill>
                <a:effectLst/>
                <a:latin typeface="+mn-lt"/>
                <a:ea typeface="+mn-ea"/>
                <a:cs typeface="+mn-cs"/>
              </a:rPr>
              <a:t>之間，彎曲曲率為</a:t>
            </a:r>
            <a:r>
              <a:rPr lang="en-US" altLang="zh-TW" sz="1200" b="0" i="0" kern="1200" dirty="0">
                <a:solidFill>
                  <a:schemeClr val="tx1"/>
                </a:solidFill>
                <a:effectLst/>
                <a:latin typeface="+mn-lt"/>
                <a:ea typeface="+mn-ea"/>
                <a:cs typeface="+mn-cs"/>
              </a:rPr>
              <a:t>300</a:t>
            </a:r>
            <a:r>
              <a:rPr lang="zh-TW" altLang="en-US" sz="1200" b="0" i="0" kern="1200" dirty="0">
                <a:solidFill>
                  <a:schemeClr val="tx1"/>
                </a:solidFill>
                <a:effectLst/>
                <a:latin typeface="+mn-lt"/>
                <a:ea typeface="+mn-ea"/>
                <a:cs typeface="+mn-cs"/>
              </a:rPr>
              <a:t>或</a:t>
            </a:r>
            <a:r>
              <a:rPr lang="en-US" altLang="zh-TW" sz="1200" b="0" i="0" kern="1200" dirty="0">
                <a:solidFill>
                  <a:schemeClr val="tx1"/>
                </a:solidFill>
                <a:effectLst/>
                <a:latin typeface="+mn-lt"/>
                <a:ea typeface="+mn-ea"/>
                <a:cs typeface="+mn-cs"/>
              </a:rPr>
              <a:t>150 </a:t>
            </a:r>
            <a:r>
              <a:rPr lang="zh-TW" altLang="en-US" sz="1200" b="0" i="0" kern="1200" dirty="0">
                <a:solidFill>
                  <a:schemeClr val="tx1"/>
                </a:solidFill>
                <a:effectLst/>
                <a:latin typeface="+mn-lt"/>
                <a:ea typeface="+mn-ea"/>
                <a:cs typeface="+mn-cs"/>
              </a:rPr>
              <a:t>米 ，</a:t>
            </a:r>
            <a:r>
              <a:rPr lang="zh-TW" altLang="en-US" sz="1200" b="0" i="0" u="sng" kern="1200" dirty="0">
                <a:solidFill>
                  <a:schemeClr val="tx1"/>
                </a:solidFill>
                <a:effectLst/>
                <a:latin typeface="+mn-lt"/>
                <a:ea typeface="+mn-ea"/>
                <a:cs typeface="+mn-cs"/>
              </a:rPr>
              <a:t>需要大程度的轉向控制</a:t>
            </a:r>
            <a:endParaRPr lang="en-US" altLang="zh-TW" sz="1200" b="0" i="0" u="sng"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fld id="{437C6DE6-754F-430E-A217-49B8CCE05649}" type="slidenum">
              <a:rPr lang="zh-TW" altLang="en-US" smtClean="0"/>
              <a:t>7</a:t>
            </a:fld>
            <a:endParaRPr lang="zh-TW" altLang="en-US"/>
          </a:p>
        </p:txBody>
      </p:sp>
    </p:spTree>
    <p:extLst>
      <p:ext uri="{BB962C8B-B14F-4D97-AF65-F5344CB8AC3E}">
        <p14:creationId xmlns:p14="http://schemas.microsoft.com/office/powerpoint/2010/main" val="797235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r>
              <a:rPr lang="zh-TW" altLang="zh-TW" sz="1200" kern="1200" dirty="0">
                <a:solidFill>
                  <a:schemeClr val="tx1"/>
                </a:solidFill>
                <a:effectLst/>
                <a:latin typeface="+mn-lt"/>
                <a:ea typeface="+mn-ea"/>
                <a:cs typeface="+mn-cs"/>
              </a:rPr>
              <a:t>在沒有駕駛時的情況下先執行了一次次要任務</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作為基準</a:t>
            </a:r>
            <a:r>
              <a:rPr lang="en-US" altLang="zh-TW" sz="1200" kern="1200" dirty="0">
                <a:solidFill>
                  <a:schemeClr val="tx1"/>
                </a:solidFill>
                <a:effectLst/>
                <a:latin typeface="+mn-lt"/>
                <a:ea typeface="+mn-ea"/>
                <a:cs typeface="+mn-cs"/>
              </a:rPr>
              <a:t>)(12</a:t>
            </a:r>
            <a:r>
              <a:rPr lang="zh-TW" altLang="zh-TW" sz="1200" kern="1200" dirty="0">
                <a:solidFill>
                  <a:schemeClr val="tx1"/>
                </a:solidFill>
                <a:effectLst/>
                <a:latin typeface="+mn-lt"/>
                <a:ea typeface="+mn-ea"/>
                <a:cs typeface="+mn-cs"/>
              </a:rPr>
              <a:t>人在實驗前完成，</a:t>
            </a:r>
            <a:r>
              <a:rPr lang="en-US" altLang="zh-TW" sz="1200" kern="1200" dirty="0">
                <a:solidFill>
                  <a:schemeClr val="tx1"/>
                </a:solidFill>
                <a:effectLst/>
                <a:latin typeface="+mn-lt"/>
                <a:ea typeface="+mn-ea"/>
                <a:cs typeface="+mn-cs"/>
              </a:rPr>
              <a:t>12</a:t>
            </a:r>
            <a:r>
              <a:rPr lang="zh-TW" altLang="zh-TW" sz="1200" kern="1200" dirty="0">
                <a:solidFill>
                  <a:schemeClr val="tx1"/>
                </a:solidFill>
                <a:effectLst/>
                <a:latin typeface="+mn-lt"/>
                <a:ea typeface="+mn-ea"/>
                <a:cs typeface="+mn-cs"/>
              </a:rPr>
              <a:t>人在</a:t>
            </a:r>
            <a:r>
              <a:rPr lang="en-US" altLang="zh-TW" sz="1200" kern="1200" dirty="0">
                <a:solidFill>
                  <a:schemeClr val="tx1"/>
                </a:solidFill>
                <a:effectLst/>
                <a:latin typeface="+mn-lt"/>
                <a:ea typeface="+mn-ea"/>
                <a:cs typeface="+mn-cs"/>
              </a:rPr>
              <a:t>9</a:t>
            </a:r>
            <a:r>
              <a:rPr lang="zh-TW" altLang="zh-TW" sz="1200" kern="1200" dirty="0">
                <a:solidFill>
                  <a:schemeClr val="tx1"/>
                </a:solidFill>
                <a:effectLst/>
                <a:latin typeface="+mn-lt"/>
                <a:ea typeface="+mn-ea"/>
                <a:cs typeface="+mn-cs"/>
              </a:rPr>
              <a:t>次實驗後完成</a:t>
            </a:r>
            <a:r>
              <a:rPr lang="en-US" altLang="zh-TW" sz="1200" kern="1200" dirty="0">
                <a:solidFill>
                  <a:schemeClr val="tx1"/>
                </a:solidFill>
                <a:effectLst/>
                <a:latin typeface="+mn-lt"/>
                <a:ea typeface="+mn-ea"/>
                <a:cs typeface="+mn-cs"/>
              </a:rPr>
              <a:t>)</a:t>
            </a:r>
            <a:endParaRPr lang="zh-TW" altLang="zh-TW" sz="1200" kern="1200" dirty="0">
              <a:solidFill>
                <a:schemeClr val="tx1"/>
              </a:solidFill>
              <a:effectLst/>
              <a:latin typeface="+mn-lt"/>
              <a:ea typeface="+mn-ea"/>
              <a:cs typeface="+mn-cs"/>
            </a:endParaRPr>
          </a:p>
          <a:p>
            <a:pPr lvl="0"/>
            <a:r>
              <a:rPr lang="zh-TW" altLang="zh-TW" sz="1200" kern="1200" dirty="0">
                <a:solidFill>
                  <a:schemeClr val="tx1"/>
                </a:solidFill>
                <a:effectLst/>
                <a:latin typeface="+mn-lt"/>
                <a:ea typeface="+mn-ea"/>
                <a:cs typeface="+mn-cs"/>
              </a:rPr>
              <a:t>有一半的人先執行了語音任務才執行計算任務；反之，總共</a:t>
            </a:r>
            <a:r>
              <a:rPr lang="en-US" altLang="zh-TW" sz="1200" kern="1200" dirty="0">
                <a:solidFill>
                  <a:schemeClr val="tx1"/>
                </a:solidFill>
                <a:effectLst/>
                <a:latin typeface="+mn-lt"/>
                <a:ea typeface="+mn-ea"/>
                <a:cs typeface="+mn-cs"/>
              </a:rPr>
              <a:t>9</a:t>
            </a:r>
            <a:r>
              <a:rPr lang="zh-TW" altLang="zh-TW" sz="1200" kern="1200" dirty="0">
                <a:solidFill>
                  <a:schemeClr val="tx1"/>
                </a:solidFill>
                <a:effectLst/>
                <a:latin typeface="+mn-lt"/>
                <a:ea typeface="+mn-ea"/>
                <a:cs typeface="+mn-cs"/>
              </a:rPr>
              <a:t>次實驗</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每次</a:t>
            </a:r>
            <a:r>
              <a:rPr lang="en-US" altLang="zh-TW" sz="1200" kern="1200" dirty="0">
                <a:solidFill>
                  <a:schemeClr val="tx1"/>
                </a:solidFill>
                <a:effectLst/>
                <a:latin typeface="+mn-lt"/>
                <a:ea typeface="+mn-ea"/>
                <a:cs typeface="+mn-cs"/>
              </a:rPr>
              <a:t>3</a:t>
            </a:r>
            <a:r>
              <a:rPr lang="zh-TW" altLang="zh-TW" sz="1200" kern="1200" dirty="0">
                <a:solidFill>
                  <a:schemeClr val="tx1"/>
                </a:solidFill>
                <a:effectLst/>
                <a:latin typeface="+mn-lt"/>
                <a:ea typeface="+mn-ea"/>
                <a:cs typeface="+mn-cs"/>
              </a:rPr>
              <a:t>分鐘</a:t>
            </a:r>
            <a:r>
              <a:rPr lang="en-US" altLang="zh-TW" sz="1200" kern="1200" dirty="0">
                <a:solidFill>
                  <a:schemeClr val="tx1"/>
                </a:solidFill>
                <a:effectLst/>
                <a:latin typeface="+mn-lt"/>
                <a:ea typeface="+mn-ea"/>
                <a:cs typeface="+mn-cs"/>
              </a:rPr>
              <a:t>)</a:t>
            </a:r>
          </a:p>
          <a:p>
            <a:pPr lvl="0"/>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437C6DE6-754F-430E-A217-49B8CCE05649}" type="slidenum">
              <a:rPr lang="zh-TW" altLang="en-US" smtClean="0"/>
              <a:t>8</a:t>
            </a:fld>
            <a:endParaRPr lang="zh-TW" altLang="en-US"/>
          </a:p>
        </p:txBody>
      </p:sp>
    </p:spTree>
    <p:extLst>
      <p:ext uri="{BB962C8B-B14F-4D97-AF65-F5344CB8AC3E}">
        <p14:creationId xmlns:p14="http://schemas.microsoft.com/office/powerpoint/2010/main" val="4079574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若反應時間大於</a:t>
            </a:r>
            <a:r>
              <a:rPr lang="en-US" altLang="zh-TW" sz="1200" kern="1200" dirty="0">
                <a:solidFill>
                  <a:schemeClr val="tx1"/>
                </a:solidFill>
                <a:effectLst/>
                <a:latin typeface="+mn-lt"/>
                <a:ea typeface="+mn-ea"/>
                <a:cs typeface="+mn-cs"/>
              </a:rPr>
              <a:t>150ms</a:t>
            </a:r>
            <a:r>
              <a:rPr lang="zh-TW" altLang="zh-TW" sz="1200" kern="1200" dirty="0">
                <a:solidFill>
                  <a:schemeClr val="tx1"/>
                </a:solidFill>
                <a:effectLst/>
                <a:latin typeface="+mn-lt"/>
                <a:ea typeface="+mn-ea"/>
                <a:cs typeface="+mn-cs"/>
              </a:rPr>
              <a:t>或小於平均反應時間</a:t>
            </a:r>
            <a:r>
              <a:rPr lang="en-US" altLang="zh-TW" sz="1200" kern="1200" dirty="0">
                <a:solidFill>
                  <a:schemeClr val="tx1"/>
                </a:solidFill>
                <a:effectLst/>
                <a:latin typeface="+mn-lt"/>
                <a:ea typeface="+mn-ea"/>
                <a:cs typeface="+mn-cs"/>
              </a:rPr>
              <a:t>+2</a:t>
            </a:r>
            <a:r>
              <a:rPr lang="zh-TW" altLang="zh-TW" sz="1200" kern="1200" dirty="0">
                <a:solidFill>
                  <a:schemeClr val="tx1"/>
                </a:solidFill>
                <a:effectLst/>
                <a:latin typeface="+mn-lt"/>
                <a:ea typeface="+mn-ea"/>
                <a:cs typeface="+mn-cs"/>
              </a:rPr>
              <a:t>個標準差，則判斷為錯誤計算。</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通常，</a:t>
            </a:r>
            <a:r>
              <a:rPr lang="en-US" altLang="zh-TW" sz="1200" kern="1200" dirty="0">
                <a:solidFill>
                  <a:schemeClr val="tx1"/>
                </a:solidFill>
                <a:effectLst/>
                <a:latin typeface="+mn-lt"/>
                <a:ea typeface="+mn-ea"/>
                <a:cs typeface="+mn-cs"/>
              </a:rPr>
              <a:t>SRR</a:t>
            </a:r>
            <a:r>
              <a:rPr lang="zh-TW" altLang="zh-TW" sz="1200" kern="1200" dirty="0">
                <a:solidFill>
                  <a:schemeClr val="tx1"/>
                </a:solidFill>
                <a:effectLst/>
                <a:latin typeface="+mn-lt"/>
                <a:ea typeface="+mn-ea"/>
                <a:cs typeface="+mn-cs"/>
              </a:rPr>
              <a:t>會隨著任務需求的增加而增加</a:t>
            </a:r>
            <a:r>
              <a:rPr lang="zh-TW" altLang="en-US" sz="120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使用</a:t>
            </a:r>
            <a:r>
              <a:rPr lang="en-US" altLang="zh-TW" sz="1200" b="0" i="0" kern="1200" dirty="0">
                <a:solidFill>
                  <a:schemeClr val="tx1"/>
                </a:solidFill>
                <a:effectLst/>
                <a:latin typeface="+mn-lt"/>
                <a:ea typeface="+mn-ea"/>
                <a:cs typeface="+mn-cs"/>
              </a:rPr>
              <a:t>1</a:t>
            </a:r>
            <a:r>
              <a:rPr lang="zh-TW" altLang="en-US" sz="1200" b="0" i="0" kern="1200" dirty="0">
                <a:solidFill>
                  <a:schemeClr val="tx1"/>
                </a:solidFill>
                <a:effectLst/>
                <a:latin typeface="+mn-lt"/>
                <a:ea typeface="+mn-ea"/>
                <a:cs typeface="+mn-cs"/>
              </a:rPr>
              <a:t>度的傳統閾值來檢測反轉</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眼球運動</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完全閉眼約為</a:t>
            </a:r>
            <a:r>
              <a:rPr lang="en-US" altLang="zh-TW" sz="1200" b="0" i="0" kern="1200" dirty="0">
                <a:solidFill>
                  <a:schemeClr val="tx1"/>
                </a:solidFill>
                <a:effectLst/>
                <a:latin typeface="+mn-lt"/>
                <a:ea typeface="+mn-ea"/>
                <a:cs typeface="+mn-cs"/>
              </a:rPr>
              <a:t>100ms</a:t>
            </a:r>
            <a:r>
              <a:rPr lang="zh-TW" altLang="en-US" sz="1200" b="0" i="0" kern="1200" dirty="0">
                <a:solidFill>
                  <a:schemeClr val="tx1"/>
                </a:solidFill>
                <a:effectLst/>
                <a:latin typeface="+mn-lt"/>
                <a:ea typeface="+mn-ea"/>
                <a:cs typeface="+mn-cs"/>
              </a:rPr>
              <a:t>，視線被遮擋期間最長可持續</a:t>
            </a:r>
            <a:r>
              <a:rPr lang="en-US" altLang="zh-TW" sz="1200" b="0" i="0" kern="1200" dirty="0">
                <a:solidFill>
                  <a:schemeClr val="tx1"/>
                </a:solidFill>
                <a:effectLst/>
                <a:latin typeface="+mn-lt"/>
                <a:ea typeface="+mn-ea"/>
                <a:cs typeface="+mn-cs"/>
              </a:rPr>
              <a:t>300ms</a:t>
            </a:r>
            <a:r>
              <a:rPr lang="zh-TW" altLang="en-US" sz="1200" b="0" i="0" kern="1200" dirty="0">
                <a:solidFill>
                  <a:schemeClr val="tx1"/>
                </a:solidFill>
                <a:effectLst/>
                <a:latin typeface="+mn-lt"/>
                <a:ea typeface="+mn-ea"/>
                <a:cs typeface="+mn-cs"/>
              </a:rPr>
              <a:t>，重新打開持續約為</a:t>
            </a:r>
            <a:r>
              <a:rPr lang="en-US" altLang="zh-TW" sz="1200" b="0" i="0" kern="1200" dirty="0">
                <a:solidFill>
                  <a:schemeClr val="tx1"/>
                </a:solidFill>
                <a:effectLst/>
                <a:latin typeface="+mn-lt"/>
                <a:ea typeface="+mn-ea"/>
                <a:cs typeface="+mn-cs"/>
              </a:rPr>
              <a:t>100ms=</a:t>
            </a:r>
            <a:r>
              <a:rPr lang="zh-TW" altLang="en-US" sz="1200" b="0" i="0" kern="1200" dirty="0">
                <a:solidFill>
                  <a:schemeClr val="tx1"/>
                </a:solidFill>
                <a:effectLst/>
                <a:latin typeface="+mn-lt"/>
                <a:ea typeface="+mn-ea"/>
                <a:cs typeface="+mn-cs"/>
              </a:rPr>
              <a:t>內源性</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無意識</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眨眼最長持續</a:t>
            </a:r>
            <a:r>
              <a:rPr lang="en-US" altLang="zh-TW" sz="1200" b="0" i="0" kern="1200" dirty="0">
                <a:solidFill>
                  <a:schemeClr val="tx1"/>
                </a:solidFill>
                <a:effectLst/>
                <a:latin typeface="+mn-lt"/>
                <a:ea typeface="+mn-ea"/>
                <a:cs typeface="+mn-cs"/>
              </a:rPr>
              <a:t>500ms</a:t>
            </a:r>
            <a:endParaRPr lang="zh-TW" altLang="en-US" dirty="0"/>
          </a:p>
        </p:txBody>
      </p:sp>
      <p:sp>
        <p:nvSpPr>
          <p:cNvPr id="4" name="投影片編號版面配置區 3"/>
          <p:cNvSpPr>
            <a:spLocks noGrp="1"/>
          </p:cNvSpPr>
          <p:nvPr>
            <p:ph type="sldNum" sz="quarter" idx="5"/>
          </p:nvPr>
        </p:nvSpPr>
        <p:spPr/>
        <p:txBody>
          <a:bodyPr/>
          <a:lstStyle/>
          <a:p>
            <a:fld id="{437C6DE6-754F-430E-A217-49B8CCE05649}" type="slidenum">
              <a:rPr lang="zh-TW" altLang="en-US" smtClean="0"/>
              <a:t>9</a:t>
            </a:fld>
            <a:endParaRPr lang="zh-TW" altLang="en-US"/>
          </a:p>
        </p:txBody>
      </p:sp>
    </p:spTree>
    <p:extLst>
      <p:ext uri="{BB962C8B-B14F-4D97-AF65-F5344CB8AC3E}">
        <p14:creationId xmlns:p14="http://schemas.microsoft.com/office/powerpoint/2010/main" val="837064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DTL</a:t>
            </a:r>
            <a:r>
              <a:rPr lang="zh-TW" altLang="en-US" dirty="0"/>
              <a:t>和</a:t>
            </a:r>
            <a:r>
              <a:rPr lang="en-US" altLang="zh-TW" dirty="0"/>
              <a:t>ST</a:t>
            </a:r>
            <a:r>
              <a:rPr lang="zh-TW" altLang="en-US" dirty="0"/>
              <a:t>沒有明顯差異</a:t>
            </a:r>
            <a:endParaRPr lang="en-US" altLang="zh-TW" dirty="0"/>
          </a:p>
          <a:p>
            <a:r>
              <a:rPr lang="zh-TW" altLang="en-US" dirty="0"/>
              <a:t>駕駛環境與雙任務模式之間的交互作用並不明顯</a:t>
            </a:r>
          </a:p>
        </p:txBody>
      </p:sp>
      <p:sp>
        <p:nvSpPr>
          <p:cNvPr id="4" name="投影片編號版面配置區 3"/>
          <p:cNvSpPr>
            <a:spLocks noGrp="1"/>
          </p:cNvSpPr>
          <p:nvPr>
            <p:ph type="sldNum" sz="quarter" idx="5"/>
          </p:nvPr>
        </p:nvSpPr>
        <p:spPr/>
        <p:txBody>
          <a:bodyPr/>
          <a:lstStyle/>
          <a:p>
            <a:fld id="{437C6DE6-754F-430E-A217-49B8CCE05649}" type="slidenum">
              <a:rPr lang="zh-TW" altLang="en-US" smtClean="0"/>
              <a:t>10</a:t>
            </a:fld>
            <a:endParaRPr lang="zh-TW" altLang="en-US"/>
          </a:p>
        </p:txBody>
      </p:sp>
    </p:spTree>
    <p:extLst>
      <p:ext uri="{BB962C8B-B14F-4D97-AF65-F5344CB8AC3E}">
        <p14:creationId xmlns:p14="http://schemas.microsoft.com/office/powerpoint/2010/main" val="292632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AE3FBBF4-3C9E-45A0-953D-99DCB454F833}" type="datetimeFigureOut">
              <a:rPr lang="zh-TW" altLang="en-US" smtClean="0"/>
              <a:t>2020/3/5</a:t>
            </a:fld>
            <a:endParaRPr lang="zh-TW" alt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zh-TW" alt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631BDD96-C856-43AE-8A8D-43190CA477B1}" type="slidenum">
              <a:rPr lang="zh-TW" altLang="en-US" smtClean="0"/>
              <a:t>‹#›</a:t>
            </a:fld>
            <a:endParaRPr lang="zh-TW" altLang="en-US"/>
          </a:p>
        </p:txBody>
      </p:sp>
    </p:spTree>
    <p:extLst>
      <p:ext uri="{BB962C8B-B14F-4D97-AF65-F5344CB8AC3E}">
        <p14:creationId xmlns:p14="http://schemas.microsoft.com/office/powerpoint/2010/main" val="2078702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AE3FBBF4-3C9E-45A0-953D-99DCB454F833}" type="datetimeFigureOut">
              <a:rPr lang="zh-TW" altLang="en-US" smtClean="0"/>
              <a:t>2020/3/5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31BDD96-C856-43AE-8A8D-43190CA477B1}" type="slidenum">
              <a:rPr lang="zh-TW" altLang="en-US" smtClean="0"/>
              <a:t>‹#›</a:t>
            </a:fld>
            <a:endParaRPr lang="zh-TW" altLang="en-US"/>
          </a:p>
        </p:txBody>
      </p:sp>
    </p:spTree>
    <p:extLst>
      <p:ext uri="{BB962C8B-B14F-4D97-AF65-F5344CB8AC3E}">
        <p14:creationId xmlns:p14="http://schemas.microsoft.com/office/powerpoint/2010/main" val="3423243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AE3FBBF4-3C9E-45A0-953D-99DCB454F833}" type="datetimeFigureOut">
              <a:rPr lang="zh-TW" altLang="en-US" smtClean="0"/>
              <a:t>2020/3/5</a:t>
            </a:fld>
            <a:endParaRPr lang="zh-TW" altLang="en-US"/>
          </a:p>
        </p:txBody>
      </p:sp>
      <p:sp>
        <p:nvSpPr>
          <p:cNvPr id="5" name="Footer Placeholder 4"/>
          <p:cNvSpPr>
            <a:spLocks noGrp="1"/>
          </p:cNvSpPr>
          <p:nvPr>
            <p:ph type="ftr" sz="quarter" idx="11"/>
          </p:nvPr>
        </p:nvSpPr>
        <p:spPr>
          <a:xfrm>
            <a:off x="774923" y="5951811"/>
            <a:ext cx="7896279" cy="365125"/>
          </a:xfrm>
        </p:spPr>
        <p:txBody>
          <a:bodyPr/>
          <a:lstStyle/>
          <a:p>
            <a:endParaRPr lang="zh-TW" alt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631BDD96-C856-43AE-8A8D-43190CA477B1}" type="slidenum">
              <a:rPr lang="zh-TW" altLang="en-US" smtClean="0"/>
              <a:t>‹#›</a:t>
            </a:fld>
            <a:endParaRPr lang="zh-TW" altLang="en-US"/>
          </a:p>
        </p:txBody>
      </p:sp>
    </p:spTree>
    <p:extLst>
      <p:ext uri="{BB962C8B-B14F-4D97-AF65-F5344CB8AC3E}">
        <p14:creationId xmlns:p14="http://schemas.microsoft.com/office/powerpoint/2010/main" val="159653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AE3FBBF4-3C9E-45A0-953D-99DCB454F833}" type="datetimeFigureOut">
              <a:rPr lang="zh-TW" altLang="en-US" smtClean="0"/>
              <a:t>2020/3/5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10558300" y="5956137"/>
            <a:ext cx="1052508" cy="365125"/>
          </a:xfrm>
        </p:spPr>
        <p:txBody>
          <a:bodyPr/>
          <a:lstStyle/>
          <a:p>
            <a:fld id="{631BDD96-C856-43AE-8A8D-43190CA477B1}" type="slidenum">
              <a:rPr lang="zh-TW" altLang="en-US" smtClean="0"/>
              <a:t>‹#›</a:t>
            </a:fld>
            <a:endParaRPr lang="zh-TW" altLang="en-US"/>
          </a:p>
        </p:txBody>
      </p:sp>
    </p:spTree>
    <p:extLst>
      <p:ext uri="{BB962C8B-B14F-4D97-AF65-F5344CB8AC3E}">
        <p14:creationId xmlns:p14="http://schemas.microsoft.com/office/powerpoint/2010/main" val="2044799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E3FBBF4-3C9E-45A0-953D-99DCB454F833}" type="datetimeFigureOut">
              <a:rPr lang="zh-TW" altLang="en-US" smtClean="0"/>
              <a:t>2020/3/5</a:t>
            </a:fld>
            <a:endParaRPr lang="zh-TW" alt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zh-TW" alt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631BDD96-C856-43AE-8A8D-43190CA477B1}" type="slidenum">
              <a:rPr lang="zh-TW" altLang="en-US" smtClean="0"/>
              <a:t>‹#›</a:t>
            </a:fld>
            <a:endParaRPr lang="zh-TW" altLang="en-US"/>
          </a:p>
        </p:txBody>
      </p:sp>
    </p:spTree>
    <p:extLst>
      <p:ext uri="{BB962C8B-B14F-4D97-AF65-F5344CB8AC3E}">
        <p14:creationId xmlns:p14="http://schemas.microsoft.com/office/powerpoint/2010/main" val="3828973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AE3FBBF4-3C9E-45A0-953D-99DCB454F833}" type="datetimeFigureOut">
              <a:rPr lang="zh-TW" altLang="en-US" smtClean="0"/>
              <a:t>2020/3/5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31BDD96-C856-43AE-8A8D-43190CA477B1}" type="slidenum">
              <a:rPr lang="zh-TW" altLang="en-US" smtClean="0"/>
              <a:t>‹#›</a:t>
            </a:fld>
            <a:endParaRPr lang="zh-TW" altLang="en-US"/>
          </a:p>
        </p:txBody>
      </p:sp>
    </p:spTree>
    <p:extLst>
      <p:ext uri="{BB962C8B-B14F-4D97-AF65-F5344CB8AC3E}">
        <p14:creationId xmlns:p14="http://schemas.microsoft.com/office/powerpoint/2010/main" val="2747260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AE3FBBF4-3C9E-45A0-953D-99DCB454F833}" type="datetimeFigureOut">
              <a:rPr lang="zh-TW" altLang="en-US" smtClean="0"/>
              <a:t>2020/3/5</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631BDD96-C856-43AE-8A8D-43190CA477B1}" type="slidenum">
              <a:rPr lang="zh-TW" altLang="en-US" smtClean="0"/>
              <a:t>‹#›</a:t>
            </a:fld>
            <a:endParaRPr lang="zh-TW" altLang="en-US"/>
          </a:p>
        </p:txBody>
      </p:sp>
    </p:spTree>
    <p:extLst>
      <p:ext uri="{BB962C8B-B14F-4D97-AF65-F5344CB8AC3E}">
        <p14:creationId xmlns:p14="http://schemas.microsoft.com/office/powerpoint/2010/main" val="3148241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AE3FBBF4-3C9E-45A0-953D-99DCB454F833}" type="datetimeFigureOut">
              <a:rPr lang="zh-TW" altLang="en-US" smtClean="0"/>
              <a:t>2020/3/5</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631BDD96-C856-43AE-8A8D-43190CA477B1}" type="slidenum">
              <a:rPr lang="zh-TW" altLang="en-US" smtClean="0"/>
              <a:t>‹#›</a:t>
            </a:fld>
            <a:endParaRPr lang="zh-TW" altLang="en-US"/>
          </a:p>
        </p:txBody>
      </p:sp>
    </p:spTree>
    <p:extLst>
      <p:ext uri="{BB962C8B-B14F-4D97-AF65-F5344CB8AC3E}">
        <p14:creationId xmlns:p14="http://schemas.microsoft.com/office/powerpoint/2010/main" val="3374531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FBBF4-3C9E-45A0-953D-99DCB454F833}" type="datetimeFigureOut">
              <a:rPr lang="zh-TW" altLang="en-US" smtClean="0"/>
              <a:t>2020/3/5</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631BDD96-C856-43AE-8A8D-43190CA477B1}" type="slidenum">
              <a:rPr lang="zh-TW" altLang="en-US" smtClean="0"/>
              <a:t>‹#›</a:t>
            </a:fld>
            <a:endParaRPr lang="zh-TW" altLang="en-US"/>
          </a:p>
        </p:txBody>
      </p:sp>
    </p:spTree>
    <p:extLst>
      <p:ext uri="{BB962C8B-B14F-4D97-AF65-F5344CB8AC3E}">
        <p14:creationId xmlns:p14="http://schemas.microsoft.com/office/powerpoint/2010/main" val="1695751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E3FBBF4-3C9E-45A0-953D-99DCB454F833}" type="datetimeFigureOut">
              <a:rPr lang="zh-TW" altLang="en-US" smtClean="0"/>
              <a:t>2020/3/5</a:t>
            </a:fld>
            <a:endParaRPr lang="zh-TW" alt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zh-TW" alt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631BDD96-C856-43AE-8A8D-43190CA477B1}" type="slidenum">
              <a:rPr lang="zh-TW" altLang="en-US" smtClean="0"/>
              <a:t>‹#›</a:t>
            </a:fld>
            <a:endParaRPr lang="zh-TW" altLang="en-US"/>
          </a:p>
        </p:txBody>
      </p:sp>
    </p:spTree>
    <p:extLst>
      <p:ext uri="{BB962C8B-B14F-4D97-AF65-F5344CB8AC3E}">
        <p14:creationId xmlns:p14="http://schemas.microsoft.com/office/powerpoint/2010/main" val="1543717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AE3FBBF4-3C9E-45A0-953D-99DCB454F833}" type="datetimeFigureOut">
              <a:rPr lang="zh-TW" altLang="en-US" smtClean="0"/>
              <a:t>2020/3/5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31BDD96-C856-43AE-8A8D-43190CA477B1}" type="slidenum">
              <a:rPr lang="zh-TW" altLang="en-US" smtClean="0"/>
              <a:t>‹#›</a:t>
            </a:fld>
            <a:endParaRPr lang="zh-TW" altLang="en-US"/>
          </a:p>
        </p:txBody>
      </p:sp>
    </p:spTree>
    <p:extLst>
      <p:ext uri="{BB962C8B-B14F-4D97-AF65-F5344CB8AC3E}">
        <p14:creationId xmlns:p14="http://schemas.microsoft.com/office/powerpoint/2010/main" val="1680460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AE3FBBF4-3C9E-45A0-953D-99DCB454F833}" type="datetimeFigureOut">
              <a:rPr lang="zh-TW" altLang="en-US" smtClean="0"/>
              <a:t>2020/3/5</a:t>
            </a:fld>
            <a:endParaRPr lang="zh-TW" alt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zh-TW" alt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631BDD96-C856-43AE-8A8D-43190CA477B1}" type="slidenum">
              <a:rPr lang="zh-TW" altLang="en-US" smtClean="0"/>
              <a:t>‹#›</a:t>
            </a:fld>
            <a:endParaRPr lang="zh-TW" alt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08193876"/>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6F25BAA-8B3E-4B23-B407-776817C86D09}"/>
              </a:ext>
            </a:extLst>
          </p:cNvPr>
          <p:cNvSpPr>
            <a:spLocks noGrp="1"/>
          </p:cNvSpPr>
          <p:nvPr>
            <p:ph type="ctrTitle"/>
          </p:nvPr>
        </p:nvSpPr>
        <p:spPr>
          <a:xfrm>
            <a:off x="581191" y="527901"/>
            <a:ext cx="10993549" cy="2554664"/>
          </a:xfrm>
        </p:spPr>
        <p:txBody>
          <a:bodyPr anchor="ctr">
            <a:noAutofit/>
          </a:bodyPr>
          <a:lstStyle/>
          <a:p>
            <a:pPr algn="ctr"/>
            <a:r>
              <a:rPr lang="en-US" altLang="zh-TW" sz="4000" b="1" cap="none" dirty="0">
                <a:solidFill>
                  <a:schemeClr val="accent6">
                    <a:lumMod val="50000"/>
                  </a:schemeClr>
                </a:solidFill>
              </a:rPr>
              <a:t>The effects of driving environment complexity and dual tasking</a:t>
            </a:r>
            <a:r>
              <a:rPr lang="zh-TW" altLang="en-US" sz="4000" b="1" cap="none" dirty="0">
                <a:solidFill>
                  <a:schemeClr val="accent6">
                    <a:lumMod val="50000"/>
                  </a:schemeClr>
                </a:solidFill>
              </a:rPr>
              <a:t> </a:t>
            </a:r>
            <a:r>
              <a:rPr lang="en-US" altLang="zh-TW" sz="4000" b="1" cap="none" dirty="0">
                <a:solidFill>
                  <a:schemeClr val="accent6">
                    <a:lumMod val="50000"/>
                  </a:schemeClr>
                </a:solidFill>
              </a:rPr>
              <a:t>on drivers’ mental workload and eye blink behavior</a:t>
            </a:r>
            <a:endParaRPr lang="zh-TW" altLang="en-US" sz="4000" b="1" cap="none" dirty="0">
              <a:solidFill>
                <a:schemeClr val="accent6">
                  <a:lumMod val="50000"/>
                </a:schemeClr>
              </a:solidFill>
            </a:endParaRPr>
          </a:p>
        </p:txBody>
      </p:sp>
      <p:sp>
        <p:nvSpPr>
          <p:cNvPr id="4" name="標題 1">
            <a:extLst>
              <a:ext uri="{FF2B5EF4-FFF2-40B4-BE49-F238E27FC236}">
                <a16:creationId xmlns:a16="http://schemas.microsoft.com/office/drawing/2014/main" id="{BCFC70C4-9827-491C-91AC-A5828F544D4B}"/>
              </a:ext>
            </a:extLst>
          </p:cNvPr>
          <p:cNvSpPr txBox="1">
            <a:spLocks/>
          </p:cNvSpPr>
          <p:nvPr/>
        </p:nvSpPr>
        <p:spPr>
          <a:xfrm>
            <a:off x="581190" y="3775436"/>
            <a:ext cx="10993549" cy="206213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r>
              <a:rPr lang="en-US" altLang="zh-TW" sz="3200" cap="none" dirty="0">
                <a:solidFill>
                  <a:schemeClr val="tx1"/>
                </a:solidFill>
              </a:rPr>
              <a:t>Transportation research part F 40 (2016) 78–90</a:t>
            </a:r>
          </a:p>
          <a:p>
            <a:pPr algn="ctr">
              <a:lnSpc>
                <a:spcPct val="150000"/>
              </a:lnSpc>
            </a:pPr>
            <a:r>
              <a:rPr lang="en-US" altLang="zh-TW" sz="3200" cap="none" dirty="0" err="1">
                <a:solidFill>
                  <a:schemeClr val="tx1"/>
                </a:solidFill>
              </a:rPr>
              <a:t>Vérane</a:t>
            </a:r>
            <a:r>
              <a:rPr lang="en-US" altLang="zh-TW" sz="3200" cap="none" dirty="0">
                <a:solidFill>
                  <a:schemeClr val="tx1"/>
                </a:solidFill>
              </a:rPr>
              <a:t> Faure , </a:t>
            </a:r>
            <a:r>
              <a:rPr lang="en-US" altLang="zh-TW" sz="3200" cap="none" dirty="0" err="1">
                <a:solidFill>
                  <a:schemeClr val="tx1"/>
                </a:solidFill>
              </a:rPr>
              <a:t>Régis</a:t>
            </a:r>
            <a:r>
              <a:rPr lang="en-US" altLang="zh-TW" sz="3200" cap="none" dirty="0">
                <a:solidFill>
                  <a:schemeClr val="tx1"/>
                </a:solidFill>
              </a:rPr>
              <a:t> </a:t>
            </a:r>
            <a:r>
              <a:rPr lang="en-US" altLang="zh-TW" sz="3200" cap="none" dirty="0" err="1">
                <a:solidFill>
                  <a:schemeClr val="tx1"/>
                </a:solidFill>
              </a:rPr>
              <a:t>Lobjois</a:t>
            </a:r>
            <a:r>
              <a:rPr lang="en-US" altLang="zh-TW" sz="3200" cap="none" dirty="0">
                <a:solidFill>
                  <a:schemeClr val="tx1"/>
                </a:solidFill>
              </a:rPr>
              <a:t> , Nicolas </a:t>
            </a:r>
            <a:r>
              <a:rPr lang="en-US" altLang="zh-TW" sz="3200" cap="none" dirty="0" err="1">
                <a:solidFill>
                  <a:schemeClr val="tx1"/>
                </a:solidFill>
              </a:rPr>
              <a:t>Benguigui</a:t>
            </a:r>
            <a:r>
              <a:rPr lang="en-US" altLang="zh-TW" sz="3200" cap="none" dirty="0">
                <a:solidFill>
                  <a:schemeClr val="tx1"/>
                </a:solidFill>
              </a:rPr>
              <a:t> </a:t>
            </a:r>
            <a:endParaRPr lang="zh-TW" altLang="en-US" sz="3200" cap="none" dirty="0">
              <a:solidFill>
                <a:schemeClr val="tx1"/>
              </a:solidFill>
            </a:endParaRPr>
          </a:p>
        </p:txBody>
      </p:sp>
    </p:spTree>
    <p:extLst>
      <p:ext uri="{BB962C8B-B14F-4D97-AF65-F5344CB8AC3E}">
        <p14:creationId xmlns:p14="http://schemas.microsoft.com/office/powerpoint/2010/main" val="2519312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89D7CCD-8E65-4E84-8419-35E1A2F0CD60}"/>
              </a:ext>
            </a:extLst>
          </p:cNvPr>
          <p:cNvSpPr>
            <a:spLocks noGrp="1"/>
          </p:cNvSpPr>
          <p:nvPr>
            <p:ph type="title"/>
          </p:nvPr>
        </p:nvSpPr>
        <p:spPr/>
        <p:txBody>
          <a:bodyPr anchor="ctr">
            <a:normAutofit/>
          </a:bodyPr>
          <a:lstStyle/>
          <a:p>
            <a:r>
              <a:rPr lang="zh-TW" altLang="en-US" sz="3600" dirty="0">
                <a:solidFill>
                  <a:schemeClr val="tx1"/>
                </a:solidFill>
              </a:rPr>
              <a:t>眨眼頻率</a:t>
            </a:r>
            <a:r>
              <a:rPr lang="en-US" altLang="zh-TW" sz="3600" dirty="0">
                <a:solidFill>
                  <a:schemeClr val="tx1"/>
                </a:solidFill>
              </a:rPr>
              <a:t>(</a:t>
            </a:r>
            <a:r>
              <a:rPr lang="zh-TW" altLang="en-US" sz="3600" dirty="0">
                <a:solidFill>
                  <a:schemeClr val="tx1"/>
                </a:solidFill>
              </a:rPr>
              <a:t>眨眼次數</a:t>
            </a:r>
            <a:r>
              <a:rPr lang="en-US" altLang="zh-TW" sz="3600" dirty="0">
                <a:solidFill>
                  <a:schemeClr val="tx1"/>
                </a:solidFill>
              </a:rPr>
              <a:t>/</a:t>
            </a:r>
            <a:r>
              <a:rPr lang="zh-TW" altLang="en-US" sz="3600" dirty="0">
                <a:solidFill>
                  <a:schemeClr val="tx1"/>
                </a:solidFill>
              </a:rPr>
              <a:t>分鐘</a:t>
            </a:r>
            <a:r>
              <a:rPr lang="en-US" altLang="zh-TW" sz="3600" dirty="0">
                <a:solidFill>
                  <a:schemeClr val="tx1"/>
                </a:solidFill>
              </a:rPr>
              <a:t>)</a:t>
            </a:r>
            <a:endParaRPr lang="zh-TW" altLang="en-US" sz="3600" dirty="0">
              <a:solidFill>
                <a:schemeClr val="tx1"/>
              </a:solidFill>
            </a:endParaRPr>
          </a:p>
        </p:txBody>
      </p:sp>
      <p:sp>
        <p:nvSpPr>
          <p:cNvPr id="3" name="內容版面配置區 2">
            <a:extLst>
              <a:ext uri="{FF2B5EF4-FFF2-40B4-BE49-F238E27FC236}">
                <a16:creationId xmlns:a16="http://schemas.microsoft.com/office/drawing/2014/main" id="{CF2BCB71-2989-449A-9EA5-1371687420F2}"/>
              </a:ext>
            </a:extLst>
          </p:cNvPr>
          <p:cNvSpPr>
            <a:spLocks noGrp="1"/>
          </p:cNvSpPr>
          <p:nvPr>
            <p:ph idx="1"/>
          </p:nvPr>
        </p:nvSpPr>
        <p:spPr>
          <a:xfrm>
            <a:off x="581193" y="2180496"/>
            <a:ext cx="4545443" cy="4677504"/>
          </a:xfrm>
        </p:spPr>
        <p:txBody>
          <a:bodyPr anchor="t">
            <a:normAutofit/>
          </a:bodyPr>
          <a:lstStyle/>
          <a:p>
            <a:pPr algn="just">
              <a:lnSpc>
                <a:spcPct val="150000"/>
              </a:lnSpc>
              <a:buFont typeface="Wingdings" panose="05000000000000000000" pitchFamily="2" charset="2"/>
              <a:buChar char="p"/>
            </a:pPr>
            <a:r>
              <a:rPr lang="zh-TW" altLang="en-US" sz="2200" dirty="0"/>
              <a:t>駕駛環境</a:t>
            </a:r>
            <a:r>
              <a:rPr lang="en-US" altLang="zh-TW" sz="2200" dirty="0"/>
              <a:t> F(2,46)=8.77  p&lt;0.01</a:t>
            </a:r>
          </a:p>
          <a:p>
            <a:pPr algn="just">
              <a:lnSpc>
                <a:spcPct val="150000"/>
              </a:lnSpc>
            </a:pPr>
            <a:r>
              <a:rPr lang="zh-TW" altLang="en-US" sz="2200" dirty="0"/>
              <a:t>在高速公路</a:t>
            </a:r>
            <a:r>
              <a:rPr lang="en-US" altLang="zh-TW" sz="2200" dirty="0"/>
              <a:t>(M=11.8)</a:t>
            </a:r>
            <a:r>
              <a:rPr lang="zh-TW" altLang="en-US" sz="2200" dirty="0"/>
              <a:t>行駛比在城市</a:t>
            </a:r>
            <a:r>
              <a:rPr lang="en-US" altLang="zh-TW" sz="2200" dirty="0"/>
              <a:t>(M=10.2)</a:t>
            </a:r>
            <a:r>
              <a:rPr lang="zh-TW" altLang="en-US" sz="2200" dirty="0"/>
              <a:t>或在鄉村</a:t>
            </a:r>
            <a:r>
              <a:rPr lang="en-US" altLang="zh-TW" sz="2200" dirty="0"/>
              <a:t>(M=8.6)</a:t>
            </a:r>
            <a:r>
              <a:rPr lang="zh-TW" altLang="en-US" sz="2200" dirty="0"/>
              <a:t>行駛時的眨眼頻率還多。</a:t>
            </a:r>
            <a:endParaRPr lang="en-US" altLang="zh-TW" sz="2200" dirty="0"/>
          </a:p>
          <a:p>
            <a:pPr algn="just">
              <a:lnSpc>
                <a:spcPct val="150000"/>
              </a:lnSpc>
              <a:buFont typeface="Wingdings" panose="05000000000000000000" pitchFamily="2" charset="2"/>
              <a:buChar char="p"/>
            </a:pPr>
            <a:r>
              <a:rPr lang="zh-TW" altLang="en-US" sz="2200" dirty="0"/>
              <a:t>任務模式 </a:t>
            </a:r>
            <a:r>
              <a:rPr lang="en-US" altLang="zh-TW" sz="2200" dirty="0"/>
              <a:t>F(2,46)=9.18  p&lt;0.01</a:t>
            </a:r>
          </a:p>
          <a:p>
            <a:pPr algn="just">
              <a:lnSpc>
                <a:spcPct val="150000"/>
              </a:lnSpc>
            </a:pPr>
            <a:r>
              <a:rPr lang="en-US" altLang="zh-TW" sz="2200" dirty="0"/>
              <a:t>DTH(M=13.3)</a:t>
            </a:r>
            <a:r>
              <a:rPr lang="zh-TW" altLang="en-US" sz="2200" dirty="0"/>
              <a:t>的眨眼頻率比</a:t>
            </a:r>
            <a:r>
              <a:rPr lang="en-US" altLang="zh-TW" sz="2200" dirty="0"/>
              <a:t>DTL(M=8.7)</a:t>
            </a:r>
            <a:r>
              <a:rPr lang="zh-TW" altLang="en-US" sz="2200" dirty="0"/>
              <a:t>或</a:t>
            </a:r>
            <a:r>
              <a:rPr lang="en-US" altLang="zh-TW" sz="2200" dirty="0"/>
              <a:t>ST(M=8.6)</a:t>
            </a:r>
            <a:r>
              <a:rPr lang="zh-TW" altLang="en-US" sz="2200" dirty="0"/>
              <a:t>模式下都還多。</a:t>
            </a:r>
            <a:endParaRPr lang="en-US" altLang="zh-TW" sz="2200" dirty="0"/>
          </a:p>
        </p:txBody>
      </p:sp>
      <p:pic>
        <p:nvPicPr>
          <p:cNvPr id="5" name="圖片 4">
            <a:extLst>
              <a:ext uri="{FF2B5EF4-FFF2-40B4-BE49-F238E27FC236}">
                <a16:creationId xmlns:a16="http://schemas.microsoft.com/office/drawing/2014/main" id="{AA25062D-AD1A-4342-8667-138EED220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6636" y="2005857"/>
            <a:ext cx="6730105" cy="4581581"/>
          </a:xfrm>
          <a:prstGeom prst="rect">
            <a:avLst/>
          </a:prstGeom>
        </p:spPr>
      </p:pic>
    </p:spTree>
    <p:extLst>
      <p:ext uri="{BB962C8B-B14F-4D97-AF65-F5344CB8AC3E}">
        <p14:creationId xmlns:p14="http://schemas.microsoft.com/office/powerpoint/2010/main" val="2118129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89D7CCD-8E65-4E84-8419-35E1A2F0CD60}"/>
              </a:ext>
            </a:extLst>
          </p:cNvPr>
          <p:cNvSpPr>
            <a:spLocks noGrp="1"/>
          </p:cNvSpPr>
          <p:nvPr>
            <p:ph type="title"/>
          </p:nvPr>
        </p:nvSpPr>
        <p:spPr/>
        <p:txBody>
          <a:bodyPr anchor="ctr">
            <a:normAutofit/>
          </a:bodyPr>
          <a:lstStyle/>
          <a:p>
            <a:r>
              <a:rPr lang="en-US" altLang="zh-TW" sz="3600" dirty="0">
                <a:solidFill>
                  <a:schemeClr val="tx1"/>
                </a:solidFill>
              </a:rPr>
              <a:t>SSR</a:t>
            </a:r>
            <a:r>
              <a:rPr lang="zh-TW" altLang="en-US" sz="3600" dirty="0">
                <a:solidFill>
                  <a:schemeClr val="tx1"/>
                </a:solidFill>
              </a:rPr>
              <a:t>方向盤轉向率</a:t>
            </a:r>
          </a:p>
        </p:txBody>
      </p:sp>
      <p:sp>
        <p:nvSpPr>
          <p:cNvPr id="8" name="內容版面配置區 7">
            <a:extLst>
              <a:ext uri="{FF2B5EF4-FFF2-40B4-BE49-F238E27FC236}">
                <a16:creationId xmlns:a16="http://schemas.microsoft.com/office/drawing/2014/main" id="{DA36363F-9A56-4B4E-9F0E-8D697FF03A77}"/>
              </a:ext>
            </a:extLst>
          </p:cNvPr>
          <p:cNvSpPr>
            <a:spLocks noGrp="1"/>
          </p:cNvSpPr>
          <p:nvPr>
            <p:ph idx="1"/>
          </p:nvPr>
        </p:nvSpPr>
        <p:spPr>
          <a:xfrm>
            <a:off x="581193" y="2180496"/>
            <a:ext cx="4722327" cy="4677504"/>
          </a:xfrm>
        </p:spPr>
        <p:txBody>
          <a:bodyPr anchor="t">
            <a:normAutofit/>
          </a:bodyPr>
          <a:lstStyle/>
          <a:p>
            <a:pPr algn="just">
              <a:lnSpc>
                <a:spcPct val="150000"/>
              </a:lnSpc>
              <a:buFont typeface="Wingdings" panose="05000000000000000000" pitchFamily="2" charset="2"/>
              <a:buChar char="p"/>
            </a:pPr>
            <a:r>
              <a:rPr lang="zh-TW" altLang="en-US" sz="2200" dirty="0"/>
              <a:t>駕駛環境</a:t>
            </a:r>
            <a:endParaRPr lang="en-US" altLang="zh-TW" sz="2200" dirty="0"/>
          </a:p>
          <a:p>
            <a:pPr algn="just">
              <a:lnSpc>
                <a:spcPct val="150000"/>
              </a:lnSpc>
            </a:pPr>
            <a:r>
              <a:rPr lang="zh-TW" altLang="en-US" sz="2200" dirty="0"/>
              <a:t>在農村彎路</a:t>
            </a:r>
            <a:r>
              <a:rPr lang="en-US" altLang="zh-TW" sz="2200" dirty="0"/>
              <a:t>(M=25.9)</a:t>
            </a:r>
            <a:r>
              <a:rPr lang="zh-TW" altLang="en-US" sz="2200" dirty="0"/>
              <a:t>駕駛比在城市</a:t>
            </a:r>
            <a:r>
              <a:rPr lang="en-US" altLang="zh-TW" sz="2200" dirty="0"/>
              <a:t>(M=16.5)</a:t>
            </a:r>
            <a:r>
              <a:rPr lang="zh-TW" altLang="en-US" sz="2200" dirty="0"/>
              <a:t>或高速公路</a:t>
            </a:r>
            <a:r>
              <a:rPr lang="en-US" altLang="zh-TW" sz="2200" dirty="0"/>
              <a:t>(M=9.8)</a:t>
            </a:r>
            <a:r>
              <a:rPr lang="zh-TW" altLang="en-US" sz="2200" dirty="0"/>
              <a:t>駕駛所產生的轉向還多。</a:t>
            </a:r>
            <a:endParaRPr lang="en-US" altLang="zh-TW" sz="2200" dirty="0"/>
          </a:p>
          <a:p>
            <a:pPr algn="just">
              <a:lnSpc>
                <a:spcPct val="150000"/>
              </a:lnSpc>
              <a:buFont typeface="Wingdings" panose="05000000000000000000" pitchFamily="2" charset="2"/>
              <a:buChar char="p"/>
            </a:pPr>
            <a:r>
              <a:rPr lang="zh-TW" altLang="en-US" sz="2200" dirty="0"/>
              <a:t>任務模式</a:t>
            </a:r>
            <a:endParaRPr lang="en-US" altLang="zh-TW" sz="2200" dirty="0"/>
          </a:p>
          <a:p>
            <a:pPr algn="just">
              <a:lnSpc>
                <a:spcPct val="150000"/>
              </a:lnSpc>
            </a:pPr>
            <a:r>
              <a:rPr lang="en-US" altLang="zh-TW" sz="2200" dirty="0"/>
              <a:t>DTH</a:t>
            </a:r>
            <a:r>
              <a:rPr lang="zh-TW" altLang="en-US" sz="2200" dirty="0"/>
              <a:t>模式</a:t>
            </a:r>
            <a:r>
              <a:rPr lang="en-US" altLang="zh-TW" sz="2200" dirty="0"/>
              <a:t>(M=19)</a:t>
            </a:r>
            <a:r>
              <a:rPr lang="zh-TW" altLang="en-US" sz="2200" dirty="0"/>
              <a:t>，其轉向控制較其他兩種模式困難，</a:t>
            </a:r>
            <a:r>
              <a:rPr lang="en-US" altLang="zh-TW" sz="2200" dirty="0"/>
              <a:t>DTL(M=17.4)</a:t>
            </a:r>
            <a:r>
              <a:rPr lang="zh-TW" altLang="en-US" sz="2200" dirty="0"/>
              <a:t>、</a:t>
            </a:r>
            <a:r>
              <a:rPr lang="en-US" altLang="zh-TW" sz="2200" dirty="0"/>
              <a:t>ST(M=15.8)</a:t>
            </a:r>
            <a:r>
              <a:rPr lang="zh-TW" altLang="en-US" sz="2200" dirty="0"/>
              <a:t>。</a:t>
            </a:r>
            <a:endParaRPr lang="en-US" altLang="zh-TW" sz="2200" dirty="0"/>
          </a:p>
          <a:p>
            <a:pPr algn="just">
              <a:lnSpc>
                <a:spcPct val="150000"/>
              </a:lnSpc>
            </a:pPr>
            <a:endParaRPr lang="en-US" altLang="zh-TW" sz="2200" dirty="0"/>
          </a:p>
          <a:p>
            <a:pPr algn="just">
              <a:lnSpc>
                <a:spcPct val="150000"/>
              </a:lnSpc>
            </a:pPr>
            <a:endParaRPr lang="en-US" altLang="zh-TW" sz="2200" dirty="0"/>
          </a:p>
          <a:p>
            <a:pPr algn="just">
              <a:lnSpc>
                <a:spcPct val="150000"/>
              </a:lnSpc>
            </a:pPr>
            <a:endParaRPr lang="en-US" altLang="zh-TW" sz="2200" dirty="0"/>
          </a:p>
          <a:p>
            <a:pPr algn="just">
              <a:lnSpc>
                <a:spcPct val="150000"/>
              </a:lnSpc>
            </a:pPr>
            <a:endParaRPr lang="zh-TW" altLang="en-US" sz="2200" dirty="0"/>
          </a:p>
        </p:txBody>
      </p:sp>
      <p:pic>
        <p:nvPicPr>
          <p:cNvPr id="4" name="圖片 3">
            <a:extLst>
              <a:ext uri="{FF2B5EF4-FFF2-40B4-BE49-F238E27FC236}">
                <a16:creationId xmlns:a16="http://schemas.microsoft.com/office/drawing/2014/main" id="{5F3784DF-05D8-4857-8931-A262625BDC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3520" y="2075086"/>
            <a:ext cx="6540708" cy="4476701"/>
          </a:xfrm>
          <a:prstGeom prst="rect">
            <a:avLst/>
          </a:prstGeom>
        </p:spPr>
      </p:pic>
    </p:spTree>
    <p:extLst>
      <p:ext uri="{BB962C8B-B14F-4D97-AF65-F5344CB8AC3E}">
        <p14:creationId xmlns:p14="http://schemas.microsoft.com/office/powerpoint/2010/main" val="2874189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89D7CCD-8E65-4E84-8419-35E1A2F0CD60}"/>
              </a:ext>
            </a:extLst>
          </p:cNvPr>
          <p:cNvSpPr>
            <a:spLocks noGrp="1"/>
          </p:cNvSpPr>
          <p:nvPr>
            <p:ph type="title"/>
          </p:nvPr>
        </p:nvSpPr>
        <p:spPr/>
        <p:txBody>
          <a:bodyPr anchor="ctr">
            <a:normAutofit/>
          </a:bodyPr>
          <a:lstStyle/>
          <a:p>
            <a:r>
              <a:rPr lang="zh-TW" altLang="en-US" sz="3600" dirty="0">
                <a:solidFill>
                  <a:schemeClr val="tx1"/>
                </a:solidFill>
              </a:rPr>
              <a:t>反應時間與主觀心理工作負荷量</a:t>
            </a:r>
          </a:p>
        </p:txBody>
      </p:sp>
      <p:sp>
        <p:nvSpPr>
          <p:cNvPr id="8" name="內容版面配置區 7">
            <a:extLst>
              <a:ext uri="{FF2B5EF4-FFF2-40B4-BE49-F238E27FC236}">
                <a16:creationId xmlns:a16="http://schemas.microsoft.com/office/drawing/2014/main" id="{DA36363F-9A56-4B4E-9F0E-8D697FF03A77}"/>
              </a:ext>
            </a:extLst>
          </p:cNvPr>
          <p:cNvSpPr>
            <a:spLocks noGrp="1"/>
          </p:cNvSpPr>
          <p:nvPr>
            <p:ph idx="1"/>
          </p:nvPr>
        </p:nvSpPr>
        <p:spPr>
          <a:xfrm>
            <a:off x="581192" y="1906456"/>
            <a:ext cx="11029615" cy="3678303"/>
          </a:xfrm>
        </p:spPr>
        <p:txBody>
          <a:bodyPr anchor="t">
            <a:normAutofit/>
          </a:bodyPr>
          <a:lstStyle/>
          <a:p>
            <a:r>
              <a:rPr lang="zh-TW" altLang="en-US" sz="2200" dirty="0"/>
              <a:t>駕駛環境</a:t>
            </a:r>
            <a:r>
              <a:rPr lang="en-US" altLang="zh-TW" sz="2200" dirty="0"/>
              <a:t>(F(2,46)=10.68</a:t>
            </a:r>
            <a:r>
              <a:rPr lang="zh-TW" altLang="en-US" sz="2200" dirty="0"/>
              <a:t>，</a:t>
            </a:r>
            <a:r>
              <a:rPr lang="en-US" altLang="zh-TW" sz="2200" dirty="0"/>
              <a:t>P&lt;0.001)</a:t>
            </a:r>
            <a:r>
              <a:rPr lang="zh-TW" altLang="en-US" sz="2200" dirty="0"/>
              <a:t>雙任務</a:t>
            </a:r>
            <a:r>
              <a:rPr lang="en-US" altLang="zh-TW" sz="2200" dirty="0"/>
              <a:t>(F(2,46)=26.13</a:t>
            </a:r>
            <a:r>
              <a:rPr lang="zh-TW" altLang="en-US" sz="2200" dirty="0"/>
              <a:t>，</a:t>
            </a:r>
            <a:r>
              <a:rPr lang="en-US" altLang="zh-TW" sz="2200" dirty="0"/>
              <a:t>P&lt;0.001)</a:t>
            </a:r>
            <a:r>
              <a:rPr lang="zh-TW" altLang="en-US" sz="2200" dirty="0"/>
              <a:t>兩者相互作用並不顯著，而在三種駕駛環境的比較下，城市的負荷量較高。</a:t>
            </a:r>
            <a:endParaRPr lang="en-US" altLang="zh-TW" sz="2200" dirty="0"/>
          </a:p>
          <a:p>
            <a:r>
              <a:rPr lang="zh-TW" altLang="en-US" sz="2200" dirty="0"/>
              <a:t>在無駕駛時的反應時間低於在三種環境下駕駛時執行次要任務的反應時間。</a:t>
            </a:r>
            <a:endParaRPr lang="en-US" altLang="zh-TW" sz="2200" dirty="0"/>
          </a:p>
          <a:p>
            <a:r>
              <a:rPr lang="zh-TW" altLang="en-US" sz="2200" dirty="0"/>
              <a:t>駕駛環境對於聲音任務的反應時間</a:t>
            </a:r>
            <a:r>
              <a:rPr lang="en-US" altLang="zh-TW" sz="2200" dirty="0"/>
              <a:t>(F(3,69)=16.95</a:t>
            </a:r>
            <a:r>
              <a:rPr lang="zh-TW" altLang="en-US" sz="2200" dirty="0"/>
              <a:t>，</a:t>
            </a:r>
            <a:r>
              <a:rPr lang="en-US" altLang="zh-TW" sz="2200" dirty="0"/>
              <a:t>P&lt;0.000)</a:t>
            </a:r>
            <a:r>
              <a:rPr lang="zh-TW" altLang="en-US" sz="2200" dirty="0"/>
              <a:t>有顯著影響，其中在城市環境中駕駛並執行聲音任務的反應時間最長。</a:t>
            </a:r>
            <a:endParaRPr lang="en-US" altLang="zh-TW" sz="2200" dirty="0"/>
          </a:p>
          <a:p>
            <a:r>
              <a:rPr lang="zh-TW" altLang="en-US" sz="2200" dirty="0"/>
              <a:t>駕駛環境對於算術任務的反應時間</a:t>
            </a:r>
            <a:r>
              <a:rPr lang="en-US" altLang="zh-TW" sz="2200" dirty="0"/>
              <a:t>F(3,69)=3.59</a:t>
            </a:r>
            <a:r>
              <a:rPr lang="zh-TW" altLang="en-US" sz="2200" dirty="0"/>
              <a:t>，</a:t>
            </a:r>
            <a:r>
              <a:rPr lang="en-US" altLang="zh-TW" sz="2200" dirty="0"/>
              <a:t>P&lt;0.05)</a:t>
            </a:r>
            <a:r>
              <a:rPr lang="zh-TW" altLang="en-US" sz="2200" dirty="0"/>
              <a:t>有</a:t>
            </a:r>
            <a:r>
              <a:rPr lang="zh-TW" altLang="en-US" sz="2200"/>
              <a:t>顯著影響。</a:t>
            </a:r>
            <a:endParaRPr lang="en-US" altLang="zh-TW" sz="2200" dirty="0"/>
          </a:p>
        </p:txBody>
      </p:sp>
      <p:graphicFrame>
        <p:nvGraphicFramePr>
          <p:cNvPr id="5" name="內容版面配置區 4">
            <a:extLst>
              <a:ext uri="{FF2B5EF4-FFF2-40B4-BE49-F238E27FC236}">
                <a16:creationId xmlns:a16="http://schemas.microsoft.com/office/drawing/2014/main" id="{E8A24394-1087-4F11-A015-8F38C650CEEC}"/>
              </a:ext>
            </a:extLst>
          </p:cNvPr>
          <p:cNvGraphicFramePr>
            <a:graphicFrameLocks/>
          </p:cNvGraphicFramePr>
          <p:nvPr>
            <p:extLst>
              <p:ext uri="{D42A27DB-BD31-4B8C-83A1-F6EECF244321}">
                <p14:modId xmlns:p14="http://schemas.microsoft.com/office/powerpoint/2010/main" val="2387065212"/>
              </p:ext>
            </p:extLst>
          </p:nvPr>
        </p:nvGraphicFramePr>
        <p:xfrm>
          <a:off x="581192" y="4515559"/>
          <a:ext cx="11071230" cy="2138400"/>
        </p:xfrm>
        <a:graphic>
          <a:graphicData uri="http://schemas.openxmlformats.org/drawingml/2006/table">
            <a:tbl>
              <a:tblPr firstRow="1" bandRow="1">
                <a:tableStyleId>{5940675A-B579-460E-94D1-54222C63F5DA}</a:tableStyleId>
              </a:tblPr>
              <a:tblGrid>
                <a:gridCol w="1044000">
                  <a:extLst>
                    <a:ext uri="{9D8B030D-6E8A-4147-A177-3AD203B41FA5}">
                      <a16:colId xmlns:a16="http://schemas.microsoft.com/office/drawing/2014/main" val="4176921663"/>
                    </a:ext>
                  </a:extLst>
                </a:gridCol>
                <a:gridCol w="1002723">
                  <a:extLst>
                    <a:ext uri="{9D8B030D-6E8A-4147-A177-3AD203B41FA5}">
                      <a16:colId xmlns:a16="http://schemas.microsoft.com/office/drawing/2014/main" val="3714041734"/>
                    </a:ext>
                  </a:extLst>
                </a:gridCol>
                <a:gridCol w="1002723">
                  <a:extLst>
                    <a:ext uri="{9D8B030D-6E8A-4147-A177-3AD203B41FA5}">
                      <a16:colId xmlns:a16="http://schemas.microsoft.com/office/drawing/2014/main" val="3080072572"/>
                    </a:ext>
                  </a:extLst>
                </a:gridCol>
                <a:gridCol w="1002723">
                  <a:extLst>
                    <a:ext uri="{9D8B030D-6E8A-4147-A177-3AD203B41FA5}">
                      <a16:colId xmlns:a16="http://schemas.microsoft.com/office/drawing/2014/main" val="3315738116"/>
                    </a:ext>
                  </a:extLst>
                </a:gridCol>
                <a:gridCol w="1002723">
                  <a:extLst>
                    <a:ext uri="{9D8B030D-6E8A-4147-A177-3AD203B41FA5}">
                      <a16:colId xmlns:a16="http://schemas.microsoft.com/office/drawing/2014/main" val="4142874136"/>
                    </a:ext>
                  </a:extLst>
                </a:gridCol>
                <a:gridCol w="1002723">
                  <a:extLst>
                    <a:ext uri="{9D8B030D-6E8A-4147-A177-3AD203B41FA5}">
                      <a16:colId xmlns:a16="http://schemas.microsoft.com/office/drawing/2014/main" val="223463914"/>
                    </a:ext>
                  </a:extLst>
                </a:gridCol>
                <a:gridCol w="1002723">
                  <a:extLst>
                    <a:ext uri="{9D8B030D-6E8A-4147-A177-3AD203B41FA5}">
                      <a16:colId xmlns:a16="http://schemas.microsoft.com/office/drawing/2014/main" val="307405006"/>
                    </a:ext>
                  </a:extLst>
                </a:gridCol>
                <a:gridCol w="1002723">
                  <a:extLst>
                    <a:ext uri="{9D8B030D-6E8A-4147-A177-3AD203B41FA5}">
                      <a16:colId xmlns:a16="http://schemas.microsoft.com/office/drawing/2014/main" val="7459038"/>
                    </a:ext>
                  </a:extLst>
                </a:gridCol>
                <a:gridCol w="1002723">
                  <a:extLst>
                    <a:ext uri="{9D8B030D-6E8A-4147-A177-3AD203B41FA5}">
                      <a16:colId xmlns:a16="http://schemas.microsoft.com/office/drawing/2014/main" val="1876600440"/>
                    </a:ext>
                  </a:extLst>
                </a:gridCol>
                <a:gridCol w="1002723">
                  <a:extLst>
                    <a:ext uri="{9D8B030D-6E8A-4147-A177-3AD203B41FA5}">
                      <a16:colId xmlns:a16="http://schemas.microsoft.com/office/drawing/2014/main" val="1805869841"/>
                    </a:ext>
                  </a:extLst>
                </a:gridCol>
                <a:gridCol w="1002723">
                  <a:extLst>
                    <a:ext uri="{9D8B030D-6E8A-4147-A177-3AD203B41FA5}">
                      <a16:colId xmlns:a16="http://schemas.microsoft.com/office/drawing/2014/main" val="293638493"/>
                    </a:ext>
                  </a:extLst>
                </a:gridCol>
              </a:tblGrid>
              <a:tr h="396000">
                <a:tc rowSpan="2">
                  <a:txBody>
                    <a:bodyPr/>
                    <a:lstStyle/>
                    <a:p>
                      <a:pPr algn="ctr"/>
                      <a:endParaRPr lang="zh-TW" altLang="en-US" sz="1200" dirty="0"/>
                    </a:p>
                  </a:txBody>
                  <a:tcPr anchor="ctr">
                    <a:solidFill>
                      <a:schemeClr val="bg1"/>
                    </a:solidFill>
                  </a:tcPr>
                </a:tc>
                <a:tc rowSpan="2">
                  <a:txBody>
                    <a:bodyPr/>
                    <a:lstStyle/>
                    <a:p>
                      <a:pPr algn="ctr"/>
                      <a:r>
                        <a:rPr lang="en-US" altLang="zh-TW" sz="1200" dirty="0"/>
                        <a:t>Baseline</a:t>
                      </a:r>
                    </a:p>
                    <a:p>
                      <a:pPr algn="ctr"/>
                      <a:r>
                        <a:rPr lang="en-US" altLang="zh-TW" sz="1200" dirty="0"/>
                        <a:t>(no driving)</a:t>
                      </a:r>
                      <a:endParaRPr lang="zh-TW" altLang="en-US" sz="1200" dirty="0"/>
                    </a:p>
                  </a:txBody>
                  <a:tcPr anchor="ctr">
                    <a:solidFill>
                      <a:schemeClr val="accent6">
                        <a:lumMod val="40000"/>
                        <a:lumOff val="60000"/>
                      </a:schemeClr>
                    </a:solidFill>
                  </a:tcPr>
                </a:tc>
                <a:tc gridSpan="3">
                  <a:txBody>
                    <a:bodyPr/>
                    <a:lstStyle/>
                    <a:p>
                      <a:pPr algn="ctr"/>
                      <a:r>
                        <a:rPr lang="en-US" altLang="zh-TW" sz="1200" dirty="0"/>
                        <a:t>Highway(</a:t>
                      </a:r>
                      <a:r>
                        <a:rPr lang="zh-TW" altLang="en-US" sz="1200" dirty="0"/>
                        <a:t>高速公路</a:t>
                      </a:r>
                      <a:r>
                        <a:rPr lang="en-US" altLang="zh-TW" sz="1200" dirty="0"/>
                        <a:t>)</a:t>
                      </a:r>
                      <a:endParaRPr lang="zh-TW" altLang="en-US" sz="1200" dirty="0"/>
                    </a:p>
                  </a:txBody>
                  <a:tcPr anchor="ctr">
                    <a:solidFill>
                      <a:schemeClr val="accent6">
                        <a:lumMod val="40000"/>
                        <a:lumOff val="60000"/>
                      </a:schemeClr>
                    </a:solidFill>
                  </a:tcPr>
                </a:tc>
                <a:tc hMerge="1">
                  <a:txBody>
                    <a:bodyPr/>
                    <a:lstStyle/>
                    <a:p>
                      <a:endParaRPr lang="zh-TW" altLang="en-US" dirty="0"/>
                    </a:p>
                  </a:txBody>
                  <a:tcPr/>
                </a:tc>
                <a:tc hMerge="1">
                  <a:txBody>
                    <a:bodyPr/>
                    <a:lstStyle/>
                    <a:p>
                      <a:endParaRPr lang="zh-TW" altLang="en-US" dirty="0"/>
                    </a:p>
                  </a:txBody>
                  <a:tcPr/>
                </a:tc>
                <a:tc gridSpan="3">
                  <a:txBody>
                    <a:bodyPr/>
                    <a:lstStyle/>
                    <a:p>
                      <a:pPr algn="ctr"/>
                      <a:r>
                        <a:rPr lang="en-US" altLang="zh-TW" sz="1200" dirty="0"/>
                        <a:t>Rural(</a:t>
                      </a:r>
                      <a:r>
                        <a:rPr lang="zh-TW" altLang="en-US" sz="1200" dirty="0"/>
                        <a:t>鄉村</a:t>
                      </a:r>
                      <a:r>
                        <a:rPr lang="en-US" altLang="zh-TW" sz="1200" dirty="0"/>
                        <a:t>)</a:t>
                      </a:r>
                      <a:endParaRPr lang="zh-TW" altLang="en-US" sz="1200" dirty="0"/>
                    </a:p>
                  </a:txBody>
                  <a:tcPr anchor="ctr">
                    <a:solidFill>
                      <a:schemeClr val="accent6">
                        <a:lumMod val="40000"/>
                        <a:lumOff val="60000"/>
                      </a:schemeClr>
                    </a:solidFill>
                  </a:tcPr>
                </a:tc>
                <a:tc hMerge="1">
                  <a:txBody>
                    <a:bodyPr/>
                    <a:lstStyle/>
                    <a:p>
                      <a:endParaRPr lang="zh-TW" altLang="en-US" dirty="0"/>
                    </a:p>
                  </a:txBody>
                  <a:tcPr/>
                </a:tc>
                <a:tc hMerge="1">
                  <a:txBody>
                    <a:bodyPr/>
                    <a:lstStyle/>
                    <a:p>
                      <a:endParaRPr lang="zh-TW" altLang="en-US" dirty="0"/>
                    </a:p>
                  </a:txBody>
                  <a:tcPr/>
                </a:tc>
                <a:tc gridSpan="3">
                  <a:txBody>
                    <a:bodyPr/>
                    <a:lstStyle/>
                    <a:p>
                      <a:pPr algn="ctr"/>
                      <a:r>
                        <a:rPr lang="en-US" altLang="zh-TW" sz="1200" dirty="0"/>
                        <a:t>Urban(</a:t>
                      </a:r>
                      <a:r>
                        <a:rPr lang="zh-TW" altLang="en-US" sz="1200" dirty="0"/>
                        <a:t>城市</a:t>
                      </a:r>
                      <a:r>
                        <a:rPr lang="en-US" altLang="zh-TW" sz="1200" dirty="0"/>
                        <a:t>)</a:t>
                      </a:r>
                      <a:endParaRPr lang="zh-TW" altLang="en-US" sz="1200" dirty="0"/>
                    </a:p>
                  </a:txBody>
                  <a:tcPr anchor="ctr">
                    <a:solidFill>
                      <a:schemeClr val="accent6">
                        <a:lumMod val="40000"/>
                        <a:lumOff val="60000"/>
                      </a:schemeClr>
                    </a:solidFill>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3384265312"/>
                  </a:ext>
                </a:extLst>
              </a:tr>
              <a:tr h="396000">
                <a:tc vMerge="1">
                  <a:txBody>
                    <a:bodyPr/>
                    <a:lstStyle/>
                    <a:p>
                      <a:pPr algn="ctr"/>
                      <a:endParaRPr lang="zh-TW" altLang="en-US" sz="1200" dirty="0"/>
                    </a:p>
                  </a:txBody>
                  <a:tcPr anchor="ctr">
                    <a:solidFill>
                      <a:schemeClr val="bg1"/>
                    </a:solidFill>
                  </a:tcPr>
                </a:tc>
                <a:tc vMerge="1">
                  <a:txBody>
                    <a:bodyPr/>
                    <a:lstStyle/>
                    <a:p>
                      <a:endParaRPr lang="zh-TW" altLang="en-US" dirty="0"/>
                    </a:p>
                  </a:txBody>
                  <a:tcPr/>
                </a:tc>
                <a:tc>
                  <a:txBody>
                    <a:bodyPr/>
                    <a:lstStyle/>
                    <a:p>
                      <a:pPr algn="ctr"/>
                      <a:r>
                        <a:rPr lang="en-US" altLang="zh-TW" sz="1200" dirty="0"/>
                        <a:t>ST</a:t>
                      </a:r>
                      <a:endParaRPr lang="zh-TW" altLang="en-US" sz="1200" dirty="0"/>
                    </a:p>
                  </a:txBody>
                  <a:tcPr anchor="ctr">
                    <a:solidFill>
                      <a:schemeClr val="accent6">
                        <a:lumMod val="40000"/>
                        <a:lumOff val="60000"/>
                      </a:schemeClr>
                    </a:solidFill>
                  </a:tcPr>
                </a:tc>
                <a:tc>
                  <a:txBody>
                    <a:bodyPr/>
                    <a:lstStyle/>
                    <a:p>
                      <a:pPr algn="ctr"/>
                      <a:r>
                        <a:rPr lang="en-US" altLang="zh-TW" sz="1200" dirty="0"/>
                        <a:t>DTL</a:t>
                      </a:r>
                      <a:endParaRPr lang="zh-TW" altLang="en-US" sz="1200" dirty="0"/>
                    </a:p>
                  </a:txBody>
                  <a:tcPr anchor="ctr">
                    <a:solidFill>
                      <a:schemeClr val="accent6">
                        <a:lumMod val="40000"/>
                        <a:lumOff val="60000"/>
                      </a:schemeClr>
                    </a:solidFill>
                  </a:tcPr>
                </a:tc>
                <a:tc>
                  <a:txBody>
                    <a:bodyPr/>
                    <a:lstStyle/>
                    <a:p>
                      <a:pPr algn="ctr"/>
                      <a:r>
                        <a:rPr lang="en-US" altLang="zh-TW" sz="1200" dirty="0"/>
                        <a:t>DTH</a:t>
                      </a:r>
                      <a:endParaRPr lang="zh-TW" altLang="en-US" sz="1200" dirty="0"/>
                    </a:p>
                  </a:txBody>
                  <a:tcPr anchor="ctr">
                    <a:solidFill>
                      <a:schemeClr val="accent6">
                        <a:lumMod val="40000"/>
                        <a:lumOff val="60000"/>
                      </a:schemeClr>
                    </a:solidFill>
                  </a:tcPr>
                </a:tc>
                <a:tc>
                  <a:txBody>
                    <a:bodyPr/>
                    <a:lstStyle/>
                    <a:p>
                      <a:pPr algn="ctr"/>
                      <a:r>
                        <a:rPr lang="en-US" altLang="zh-TW" sz="1200" dirty="0"/>
                        <a:t>ST</a:t>
                      </a:r>
                      <a:endParaRPr lang="zh-TW" altLang="en-US" sz="1200" dirty="0"/>
                    </a:p>
                  </a:txBody>
                  <a:tcPr anchor="ctr">
                    <a:solidFill>
                      <a:schemeClr val="accent6">
                        <a:lumMod val="40000"/>
                        <a:lumOff val="60000"/>
                      </a:schemeClr>
                    </a:solidFill>
                  </a:tcPr>
                </a:tc>
                <a:tc>
                  <a:txBody>
                    <a:bodyPr/>
                    <a:lstStyle/>
                    <a:p>
                      <a:pPr algn="ctr"/>
                      <a:r>
                        <a:rPr lang="en-US" altLang="zh-TW" sz="1200" dirty="0"/>
                        <a:t>DTL</a:t>
                      </a:r>
                      <a:endParaRPr lang="zh-TW" altLang="en-US" sz="1200" dirty="0"/>
                    </a:p>
                  </a:txBody>
                  <a:tcPr anchor="ctr">
                    <a:solidFill>
                      <a:schemeClr val="accent6">
                        <a:lumMod val="40000"/>
                        <a:lumOff val="60000"/>
                      </a:schemeClr>
                    </a:solidFill>
                  </a:tcPr>
                </a:tc>
                <a:tc>
                  <a:txBody>
                    <a:bodyPr/>
                    <a:lstStyle/>
                    <a:p>
                      <a:pPr algn="ctr"/>
                      <a:r>
                        <a:rPr lang="en-US" altLang="zh-TW" sz="1200" dirty="0"/>
                        <a:t>DTH</a:t>
                      </a:r>
                      <a:endParaRPr lang="zh-TW" altLang="en-US" sz="1200" dirty="0"/>
                    </a:p>
                  </a:txBody>
                  <a:tcPr anchor="ctr">
                    <a:solidFill>
                      <a:schemeClr val="accent6">
                        <a:lumMod val="40000"/>
                        <a:lumOff val="60000"/>
                      </a:schemeClr>
                    </a:solidFill>
                  </a:tcPr>
                </a:tc>
                <a:tc>
                  <a:txBody>
                    <a:bodyPr/>
                    <a:lstStyle/>
                    <a:p>
                      <a:pPr algn="ctr"/>
                      <a:r>
                        <a:rPr lang="en-US" altLang="zh-TW" sz="1200" dirty="0"/>
                        <a:t>ST</a:t>
                      </a:r>
                      <a:endParaRPr lang="zh-TW" altLang="en-US" sz="1200" dirty="0"/>
                    </a:p>
                  </a:txBody>
                  <a:tcPr anchor="ctr">
                    <a:solidFill>
                      <a:schemeClr val="accent6">
                        <a:lumMod val="40000"/>
                        <a:lumOff val="60000"/>
                      </a:schemeClr>
                    </a:solidFill>
                  </a:tcPr>
                </a:tc>
                <a:tc>
                  <a:txBody>
                    <a:bodyPr/>
                    <a:lstStyle/>
                    <a:p>
                      <a:pPr algn="ctr"/>
                      <a:r>
                        <a:rPr lang="en-US" altLang="zh-TW" sz="1200" dirty="0"/>
                        <a:t>DTL</a:t>
                      </a:r>
                      <a:endParaRPr lang="zh-TW" altLang="en-US" sz="1200" dirty="0"/>
                    </a:p>
                  </a:txBody>
                  <a:tcPr anchor="ctr">
                    <a:solidFill>
                      <a:schemeClr val="accent6">
                        <a:lumMod val="40000"/>
                        <a:lumOff val="60000"/>
                      </a:schemeClr>
                    </a:solidFill>
                  </a:tcPr>
                </a:tc>
                <a:tc>
                  <a:txBody>
                    <a:bodyPr/>
                    <a:lstStyle/>
                    <a:p>
                      <a:pPr algn="ctr"/>
                      <a:r>
                        <a:rPr lang="en-US" altLang="zh-TW" sz="1200" dirty="0"/>
                        <a:t>DTH</a:t>
                      </a:r>
                      <a:endParaRPr lang="zh-TW" altLang="en-US" sz="1200" dirty="0"/>
                    </a:p>
                  </a:txBody>
                  <a:tcPr anchor="ctr">
                    <a:solidFill>
                      <a:schemeClr val="accent6">
                        <a:lumMod val="40000"/>
                        <a:lumOff val="60000"/>
                      </a:schemeClr>
                    </a:solidFill>
                  </a:tcPr>
                </a:tc>
                <a:extLst>
                  <a:ext uri="{0D108BD9-81ED-4DB2-BD59-A6C34878D82A}">
                    <a16:rowId xmlns:a16="http://schemas.microsoft.com/office/drawing/2014/main" val="2073479608"/>
                  </a:ext>
                </a:extLst>
              </a:tr>
              <a:tr h="432000">
                <a:tc>
                  <a:txBody>
                    <a:bodyPr/>
                    <a:lstStyle/>
                    <a:p>
                      <a:pPr algn="ctr"/>
                      <a:r>
                        <a:rPr lang="en-US" altLang="zh-TW" sz="1200" dirty="0"/>
                        <a:t>NASA-TLX</a:t>
                      </a:r>
                      <a:endParaRPr lang="zh-TW" altLang="en-US" sz="1200" dirty="0"/>
                    </a:p>
                  </a:txBody>
                  <a:tcPr anchor="ctr">
                    <a:solidFill>
                      <a:schemeClr val="accent6">
                        <a:lumMod val="40000"/>
                        <a:lumOff val="60000"/>
                      </a:schemeClr>
                    </a:solidFill>
                  </a:tcPr>
                </a:tc>
                <a:tc>
                  <a:txBody>
                    <a:bodyPr/>
                    <a:lstStyle/>
                    <a:p>
                      <a:pPr algn="ctr"/>
                      <a:endParaRPr lang="zh-TW" altLang="en-US" sz="1200" dirty="0"/>
                    </a:p>
                  </a:txBody>
                  <a:tcPr anchor="ctr">
                    <a:solidFill>
                      <a:schemeClr val="bg1"/>
                    </a:solidFill>
                  </a:tcPr>
                </a:tc>
                <a:tc>
                  <a:txBody>
                    <a:bodyPr/>
                    <a:lstStyle/>
                    <a:p>
                      <a:pPr algn="ctr"/>
                      <a:r>
                        <a:rPr lang="en-US" altLang="zh-TW" sz="1200" dirty="0"/>
                        <a:t>24.6(12.8)</a:t>
                      </a:r>
                      <a:endParaRPr lang="zh-TW" altLang="en-US" sz="1200" dirty="0"/>
                    </a:p>
                  </a:txBody>
                  <a:tcPr anchor="ctr">
                    <a:solidFill>
                      <a:schemeClr val="bg1"/>
                    </a:solidFill>
                  </a:tcPr>
                </a:tc>
                <a:tc>
                  <a:txBody>
                    <a:bodyPr/>
                    <a:lstStyle/>
                    <a:p>
                      <a:pPr algn="ctr"/>
                      <a:r>
                        <a:rPr lang="en-US" altLang="zh-TW" sz="1200" dirty="0"/>
                        <a:t>34.8(19)</a:t>
                      </a:r>
                      <a:endParaRPr lang="zh-TW" altLang="en-US" sz="1200" dirty="0"/>
                    </a:p>
                  </a:txBody>
                  <a:tcPr anchor="ctr">
                    <a:solidFill>
                      <a:schemeClr val="bg1"/>
                    </a:solidFill>
                  </a:tcPr>
                </a:tc>
                <a:tc>
                  <a:txBody>
                    <a:bodyPr/>
                    <a:lstStyle/>
                    <a:p>
                      <a:pPr algn="ctr"/>
                      <a:r>
                        <a:rPr lang="en-US" altLang="zh-TW" sz="1200" dirty="0"/>
                        <a:t>45.4(23.8)</a:t>
                      </a:r>
                      <a:endParaRPr lang="zh-TW" altLang="en-US" sz="1200" dirty="0"/>
                    </a:p>
                  </a:txBody>
                  <a:tcPr anchor="ctr">
                    <a:solidFill>
                      <a:schemeClr val="bg1"/>
                    </a:solidFill>
                  </a:tcPr>
                </a:tc>
                <a:tc>
                  <a:txBody>
                    <a:bodyPr/>
                    <a:lstStyle/>
                    <a:p>
                      <a:pPr algn="ctr"/>
                      <a:r>
                        <a:rPr lang="en-US" altLang="zh-TW" sz="1200" dirty="0"/>
                        <a:t>24.8(12.9)</a:t>
                      </a:r>
                      <a:endParaRPr lang="zh-TW" altLang="en-US" sz="1200" dirty="0"/>
                    </a:p>
                  </a:txBody>
                  <a:tcPr anchor="ctr">
                    <a:solidFill>
                      <a:schemeClr val="bg1"/>
                    </a:solidFill>
                  </a:tcPr>
                </a:tc>
                <a:tc>
                  <a:txBody>
                    <a:bodyPr/>
                    <a:lstStyle/>
                    <a:p>
                      <a:pPr algn="ctr"/>
                      <a:r>
                        <a:rPr lang="en-US" altLang="zh-TW" sz="1200" dirty="0"/>
                        <a:t>37.6(20.5)</a:t>
                      </a:r>
                      <a:endParaRPr lang="zh-TW" altLang="en-US" sz="1200" dirty="0"/>
                    </a:p>
                  </a:txBody>
                  <a:tcPr anchor="ctr">
                    <a:solidFill>
                      <a:schemeClr val="bg1"/>
                    </a:solidFill>
                  </a:tcPr>
                </a:tc>
                <a:tc>
                  <a:txBody>
                    <a:bodyPr/>
                    <a:lstStyle/>
                    <a:p>
                      <a:pPr algn="ctr"/>
                      <a:r>
                        <a:rPr lang="en-US" altLang="zh-TW" sz="1200" dirty="0"/>
                        <a:t>50.3(23.8)</a:t>
                      </a:r>
                      <a:endParaRPr lang="zh-TW" altLang="en-US" sz="1200" dirty="0"/>
                    </a:p>
                  </a:txBody>
                  <a:tcPr anchor="ctr">
                    <a:solidFill>
                      <a:schemeClr val="bg1"/>
                    </a:solidFill>
                  </a:tcPr>
                </a:tc>
                <a:tc>
                  <a:txBody>
                    <a:bodyPr/>
                    <a:lstStyle/>
                    <a:p>
                      <a:pPr algn="ctr"/>
                      <a:r>
                        <a:rPr lang="en-US" altLang="zh-TW" sz="1200" b="1" dirty="0">
                          <a:solidFill>
                            <a:srgbClr val="FF0000"/>
                          </a:solidFill>
                          <a:effectLst>
                            <a:outerShdw blurRad="38100" dist="38100" dir="2700000" algn="tl">
                              <a:srgbClr val="000000">
                                <a:alpha val="43137"/>
                              </a:srgbClr>
                            </a:outerShdw>
                          </a:effectLst>
                        </a:rPr>
                        <a:t>32.2(16.4)</a:t>
                      </a:r>
                      <a:endParaRPr lang="zh-TW" altLang="en-US" sz="1200" b="1" dirty="0">
                        <a:solidFill>
                          <a:srgbClr val="FF0000"/>
                        </a:solidFill>
                        <a:effectLst>
                          <a:outerShdw blurRad="38100" dist="38100" dir="2700000" algn="tl">
                            <a:srgbClr val="000000">
                              <a:alpha val="43137"/>
                            </a:srgbClr>
                          </a:outerShdw>
                        </a:effectLst>
                      </a:endParaRPr>
                    </a:p>
                  </a:txBody>
                  <a:tcPr anchor="ctr">
                    <a:solidFill>
                      <a:schemeClr val="bg1"/>
                    </a:solidFill>
                  </a:tcPr>
                </a:tc>
                <a:tc>
                  <a:txBody>
                    <a:bodyPr/>
                    <a:lstStyle/>
                    <a:p>
                      <a:pPr algn="ctr"/>
                      <a:r>
                        <a:rPr lang="en-US" altLang="zh-TW" sz="1200" b="1" dirty="0">
                          <a:solidFill>
                            <a:srgbClr val="FF0000"/>
                          </a:solidFill>
                          <a:effectLst>
                            <a:outerShdw blurRad="38100" dist="38100" dir="2700000" algn="tl">
                              <a:srgbClr val="000000">
                                <a:alpha val="43137"/>
                              </a:srgbClr>
                            </a:outerShdw>
                          </a:effectLst>
                        </a:rPr>
                        <a:t>41.3(21.7)</a:t>
                      </a:r>
                      <a:endParaRPr lang="zh-TW" altLang="en-US" sz="1200" b="1" dirty="0">
                        <a:solidFill>
                          <a:srgbClr val="FF0000"/>
                        </a:solidFill>
                        <a:effectLst>
                          <a:outerShdw blurRad="38100" dist="38100" dir="2700000" algn="tl">
                            <a:srgbClr val="000000">
                              <a:alpha val="43137"/>
                            </a:srgbClr>
                          </a:outerShdw>
                        </a:effectLst>
                      </a:endParaRPr>
                    </a:p>
                  </a:txBody>
                  <a:tcPr anchor="ctr">
                    <a:solidFill>
                      <a:schemeClr val="bg1"/>
                    </a:solidFill>
                  </a:tcPr>
                </a:tc>
                <a:tc>
                  <a:txBody>
                    <a:bodyPr/>
                    <a:lstStyle/>
                    <a:p>
                      <a:pPr algn="ctr"/>
                      <a:r>
                        <a:rPr lang="en-US" altLang="zh-TW" sz="1200" b="1" dirty="0">
                          <a:solidFill>
                            <a:srgbClr val="FF0000"/>
                          </a:solidFill>
                          <a:effectLst>
                            <a:outerShdw blurRad="38100" dist="38100" dir="2700000" algn="tl">
                              <a:srgbClr val="000000">
                                <a:alpha val="43137"/>
                              </a:srgbClr>
                            </a:outerShdw>
                          </a:effectLst>
                        </a:rPr>
                        <a:t>54(26.7)</a:t>
                      </a:r>
                      <a:endParaRPr lang="zh-TW" altLang="en-US" sz="1200" b="1" dirty="0">
                        <a:solidFill>
                          <a:srgbClr val="FF0000"/>
                        </a:solidFill>
                        <a:effectLst>
                          <a:outerShdw blurRad="38100" dist="38100" dir="2700000" algn="tl">
                            <a:srgbClr val="000000">
                              <a:alpha val="43137"/>
                            </a:srgbClr>
                          </a:outerShdw>
                        </a:effectLst>
                      </a:endParaRPr>
                    </a:p>
                  </a:txBody>
                  <a:tcPr anchor="ctr">
                    <a:solidFill>
                      <a:schemeClr val="bg1"/>
                    </a:solidFill>
                  </a:tcPr>
                </a:tc>
                <a:extLst>
                  <a:ext uri="{0D108BD9-81ED-4DB2-BD59-A6C34878D82A}">
                    <a16:rowId xmlns:a16="http://schemas.microsoft.com/office/drawing/2014/main" val="3512274615"/>
                  </a:ext>
                </a:extLst>
              </a:tr>
              <a:tr h="432000">
                <a:tc>
                  <a:txBody>
                    <a:bodyPr/>
                    <a:lstStyle/>
                    <a:p>
                      <a:pPr algn="ctr"/>
                      <a:r>
                        <a:rPr lang="en-US" altLang="zh-TW" sz="1200" dirty="0"/>
                        <a:t>Reaction time task</a:t>
                      </a:r>
                      <a:endParaRPr lang="zh-TW" altLang="en-US" sz="1200" dirty="0"/>
                    </a:p>
                  </a:txBody>
                  <a:tcPr anchor="ctr">
                    <a:solidFill>
                      <a:schemeClr val="accent6">
                        <a:lumMod val="40000"/>
                        <a:lumOff val="60000"/>
                      </a:schemeClr>
                    </a:solidFill>
                  </a:tcPr>
                </a:tc>
                <a:tc>
                  <a:txBody>
                    <a:bodyPr/>
                    <a:lstStyle/>
                    <a:p>
                      <a:pPr algn="ctr"/>
                      <a:r>
                        <a:rPr lang="en-US" altLang="zh-TW" sz="1200" b="1" dirty="0">
                          <a:solidFill>
                            <a:schemeClr val="accent6"/>
                          </a:solidFill>
                          <a:effectLst>
                            <a:outerShdw blurRad="38100" dist="38100" dir="2700000" algn="tl">
                              <a:srgbClr val="000000">
                                <a:alpha val="43137"/>
                              </a:srgbClr>
                            </a:outerShdw>
                          </a:effectLst>
                        </a:rPr>
                        <a:t>364.8(89)</a:t>
                      </a:r>
                      <a:endParaRPr lang="zh-TW" altLang="en-US" sz="1200" b="1" dirty="0">
                        <a:solidFill>
                          <a:schemeClr val="accent6"/>
                        </a:solidFill>
                        <a:effectLst>
                          <a:outerShdw blurRad="38100" dist="38100" dir="2700000" algn="tl">
                            <a:srgbClr val="000000">
                              <a:alpha val="43137"/>
                            </a:srgbClr>
                          </a:outerShdw>
                        </a:effectLst>
                      </a:endParaRPr>
                    </a:p>
                  </a:txBody>
                  <a:tcPr anchor="ctr">
                    <a:solidFill>
                      <a:schemeClr val="bg1"/>
                    </a:solidFill>
                  </a:tcPr>
                </a:tc>
                <a:tc>
                  <a:txBody>
                    <a:bodyPr/>
                    <a:lstStyle/>
                    <a:p>
                      <a:pPr algn="ctr"/>
                      <a:endParaRPr lang="zh-TW" altLang="en-US" sz="1200" dirty="0"/>
                    </a:p>
                  </a:txBody>
                  <a:tcPr anchor="ctr">
                    <a:solidFill>
                      <a:schemeClr val="bg1"/>
                    </a:solidFill>
                  </a:tcPr>
                </a:tc>
                <a:tc>
                  <a:txBody>
                    <a:bodyPr/>
                    <a:lstStyle/>
                    <a:p>
                      <a:pPr algn="ctr"/>
                      <a:r>
                        <a:rPr lang="en-US" altLang="zh-TW" sz="1200" dirty="0"/>
                        <a:t>406.1(94)</a:t>
                      </a:r>
                      <a:endParaRPr lang="zh-TW" altLang="en-US" sz="1200" dirty="0"/>
                    </a:p>
                  </a:txBody>
                  <a:tcPr anchor="ctr">
                    <a:solidFill>
                      <a:schemeClr val="bg1"/>
                    </a:solidFill>
                  </a:tcPr>
                </a:tc>
                <a:tc>
                  <a:txBody>
                    <a:bodyPr/>
                    <a:lstStyle/>
                    <a:p>
                      <a:pPr algn="ctr"/>
                      <a:endParaRPr lang="zh-TW" altLang="en-US" sz="1200" dirty="0"/>
                    </a:p>
                  </a:txBody>
                  <a:tcPr anchor="ctr">
                    <a:solidFill>
                      <a:schemeClr val="bg1"/>
                    </a:solidFill>
                  </a:tcPr>
                </a:tc>
                <a:tc>
                  <a:txBody>
                    <a:bodyPr/>
                    <a:lstStyle/>
                    <a:p>
                      <a:pPr algn="ctr"/>
                      <a:endParaRPr lang="zh-TW" altLang="en-US" sz="1200" dirty="0"/>
                    </a:p>
                  </a:txBody>
                  <a:tcPr anchor="ctr">
                    <a:solidFill>
                      <a:schemeClr val="bg1"/>
                    </a:solidFill>
                  </a:tcPr>
                </a:tc>
                <a:tc>
                  <a:txBody>
                    <a:bodyPr/>
                    <a:lstStyle/>
                    <a:p>
                      <a:pPr algn="ctr"/>
                      <a:r>
                        <a:rPr lang="en-US" altLang="zh-TW" sz="1200" dirty="0"/>
                        <a:t>398.6(90)</a:t>
                      </a:r>
                      <a:endParaRPr lang="zh-TW" altLang="en-US" sz="1200" dirty="0"/>
                    </a:p>
                  </a:txBody>
                  <a:tcPr anchor="ctr">
                    <a:solidFill>
                      <a:schemeClr val="bg1"/>
                    </a:solidFill>
                  </a:tcPr>
                </a:tc>
                <a:tc>
                  <a:txBody>
                    <a:bodyPr/>
                    <a:lstStyle/>
                    <a:p>
                      <a:pPr algn="ctr"/>
                      <a:endParaRPr lang="zh-TW" altLang="en-US" sz="1200" dirty="0"/>
                    </a:p>
                  </a:txBody>
                  <a:tcPr anchor="ctr">
                    <a:solidFill>
                      <a:schemeClr val="bg1"/>
                    </a:solidFill>
                  </a:tcPr>
                </a:tc>
                <a:tc>
                  <a:txBody>
                    <a:bodyPr/>
                    <a:lstStyle/>
                    <a:p>
                      <a:pPr algn="ctr"/>
                      <a:endParaRPr lang="zh-TW" altLang="en-US" sz="1200" dirty="0"/>
                    </a:p>
                  </a:txBody>
                  <a:tcPr anchor="ctr">
                    <a:solidFill>
                      <a:schemeClr val="bg1"/>
                    </a:solidFill>
                  </a:tcPr>
                </a:tc>
                <a:tc>
                  <a:txBody>
                    <a:bodyPr/>
                    <a:lstStyle/>
                    <a:p>
                      <a:pPr algn="ctr"/>
                      <a:r>
                        <a:rPr lang="en-US" altLang="zh-TW" sz="1200" b="1" dirty="0">
                          <a:solidFill>
                            <a:srgbClr val="7030A0"/>
                          </a:solidFill>
                          <a:effectLst>
                            <a:outerShdw blurRad="38100" dist="38100" dir="2700000" algn="tl">
                              <a:srgbClr val="000000">
                                <a:alpha val="43137"/>
                              </a:srgbClr>
                            </a:outerShdw>
                          </a:effectLst>
                        </a:rPr>
                        <a:t>448.9(112)</a:t>
                      </a:r>
                      <a:endParaRPr lang="zh-TW" altLang="en-US" sz="1200" b="1" dirty="0">
                        <a:solidFill>
                          <a:srgbClr val="7030A0"/>
                        </a:solidFill>
                        <a:effectLst>
                          <a:outerShdw blurRad="38100" dist="38100" dir="2700000" algn="tl">
                            <a:srgbClr val="000000">
                              <a:alpha val="43137"/>
                            </a:srgbClr>
                          </a:outerShdw>
                        </a:effectLst>
                      </a:endParaRPr>
                    </a:p>
                  </a:txBody>
                  <a:tcPr anchor="ctr">
                    <a:solidFill>
                      <a:schemeClr val="bg1"/>
                    </a:solidFill>
                  </a:tcPr>
                </a:tc>
                <a:tc>
                  <a:txBody>
                    <a:bodyPr/>
                    <a:lstStyle/>
                    <a:p>
                      <a:pPr algn="ctr"/>
                      <a:endParaRPr lang="zh-TW" altLang="en-US" sz="1200" dirty="0"/>
                    </a:p>
                  </a:txBody>
                  <a:tcPr anchor="ctr">
                    <a:solidFill>
                      <a:schemeClr val="bg1"/>
                    </a:solidFill>
                  </a:tcPr>
                </a:tc>
                <a:extLst>
                  <a:ext uri="{0D108BD9-81ED-4DB2-BD59-A6C34878D82A}">
                    <a16:rowId xmlns:a16="http://schemas.microsoft.com/office/drawing/2014/main" val="2903321159"/>
                  </a:ext>
                </a:extLst>
              </a:tr>
              <a:tr h="432000">
                <a:tc>
                  <a:txBody>
                    <a:bodyPr/>
                    <a:lstStyle/>
                    <a:p>
                      <a:pPr algn="ctr"/>
                      <a:r>
                        <a:rPr lang="en-US" altLang="zh-TW" sz="1200" dirty="0"/>
                        <a:t>Calculation task</a:t>
                      </a:r>
                      <a:endParaRPr lang="zh-TW" altLang="en-US" sz="1200" dirty="0"/>
                    </a:p>
                  </a:txBody>
                  <a:tcPr anchor="ctr">
                    <a:solidFill>
                      <a:schemeClr val="accent6">
                        <a:lumMod val="40000"/>
                        <a:lumOff val="60000"/>
                      </a:schemeClr>
                    </a:solidFill>
                  </a:tcPr>
                </a:tc>
                <a:tc>
                  <a:txBody>
                    <a:bodyPr/>
                    <a:lstStyle/>
                    <a:p>
                      <a:pPr algn="ctr"/>
                      <a:r>
                        <a:rPr lang="en-US" altLang="zh-TW" sz="1200" b="1" dirty="0">
                          <a:solidFill>
                            <a:schemeClr val="accent6"/>
                          </a:solidFill>
                          <a:effectLst>
                            <a:outerShdw blurRad="38100" dist="38100" dir="2700000" algn="tl">
                              <a:srgbClr val="000000">
                                <a:alpha val="43137"/>
                              </a:srgbClr>
                            </a:outerShdw>
                          </a:effectLst>
                        </a:rPr>
                        <a:t>721.8(281)</a:t>
                      </a:r>
                      <a:endParaRPr lang="zh-TW" altLang="en-US" sz="1200" b="1" dirty="0">
                        <a:solidFill>
                          <a:schemeClr val="accent6"/>
                        </a:solidFill>
                        <a:effectLst>
                          <a:outerShdw blurRad="38100" dist="38100" dir="2700000" algn="tl">
                            <a:srgbClr val="000000">
                              <a:alpha val="43137"/>
                            </a:srgbClr>
                          </a:outerShdw>
                        </a:effectLst>
                      </a:endParaRPr>
                    </a:p>
                  </a:txBody>
                  <a:tcPr anchor="ctr">
                    <a:solidFill>
                      <a:schemeClr val="bg1"/>
                    </a:solidFill>
                  </a:tcPr>
                </a:tc>
                <a:tc>
                  <a:txBody>
                    <a:bodyPr/>
                    <a:lstStyle/>
                    <a:p>
                      <a:pPr algn="ctr"/>
                      <a:endParaRPr lang="zh-TW" altLang="en-US" sz="1200" dirty="0"/>
                    </a:p>
                  </a:txBody>
                  <a:tcPr anchor="ctr">
                    <a:solidFill>
                      <a:schemeClr val="bg1"/>
                    </a:solidFill>
                  </a:tcPr>
                </a:tc>
                <a:tc>
                  <a:txBody>
                    <a:bodyPr/>
                    <a:lstStyle/>
                    <a:p>
                      <a:pPr algn="ctr"/>
                      <a:endParaRPr lang="zh-TW" altLang="en-US" sz="1200" dirty="0"/>
                    </a:p>
                  </a:txBody>
                  <a:tcPr anchor="ctr">
                    <a:solidFill>
                      <a:schemeClr val="bg1"/>
                    </a:solidFill>
                  </a:tcPr>
                </a:tc>
                <a:tc>
                  <a:txBody>
                    <a:bodyPr/>
                    <a:lstStyle/>
                    <a:p>
                      <a:pPr algn="ctr"/>
                      <a:r>
                        <a:rPr lang="en-US" altLang="zh-TW" sz="1200" dirty="0"/>
                        <a:t>765.5(296)</a:t>
                      </a:r>
                      <a:endParaRPr lang="zh-TW" altLang="en-US" sz="1200" dirty="0"/>
                    </a:p>
                  </a:txBody>
                  <a:tcPr anchor="ctr">
                    <a:solidFill>
                      <a:schemeClr val="bg1"/>
                    </a:solidFill>
                  </a:tcPr>
                </a:tc>
                <a:tc>
                  <a:txBody>
                    <a:bodyPr/>
                    <a:lstStyle/>
                    <a:p>
                      <a:pPr algn="ctr"/>
                      <a:endParaRPr lang="zh-TW" altLang="en-US" sz="1200" dirty="0"/>
                    </a:p>
                  </a:txBody>
                  <a:tcPr anchor="ctr">
                    <a:solidFill>
                      <a:schemeClr val="bg1"/>
                    </a:solidFill>
                  </a:tcPr>
                </a:tc>
                <a:tc>
                  <a:txBody>
                    <a:bodyPr/>
                    <a:lstStyle/>
                    <a:p>
                      <a:pPr algn="ctr"/>
                      <a:endParaRPr lang="zh-TW" altLang="en-US" sz="1200" dirty="0"/>
                    </a:p>
                  </a:txBody>
                  <a:tcPr anchor="ctr">
                    <a:solidFill>
                      <a:schemeClr val="bg1"/>
                    </a:solidFill>
                  </a:tcPr>
                </a:tc>
                <a:tc>
                  <a:txBody>
                    <a:bodyPr/>
                    <a:lstStyle/>
                    <a:p>
                      <a:pPr algn="ctr"/>
                      <a:r>
                        <a:rPr lang="en-US" altLang="zh-TW" sz="1200" dirty="0"/>
                        <a:t>811.2(355)</a:t>
                      </a:r>
                      <a:endParaRPr lang="zh-TW" altLang="en-US" sz="1200" dirty="0"/>
                    </a:p>
                  </a:txBody>
                  <a:tcPr anchor="ctr">
                    <a:solidFill>
                      <a:schemeClr val="bg1"/>
                    </a:solidFill>
                  </a:tcPr>
                </a:tc>
                <a:tc>
                  <a:txBody>
                    <a:bodyPr/>
                    <a:lstStyle/>
                    <a:p>
                      <a:pPr algn="ctr"/>
                      <a:endParaRPr lang="zh-TW" altLang="en-US" sz="1200" dirty="0"/>
                    </a:p>
                  </a:txBody>
                  <a:tcPr anchor="ctr">
                    <a:solidFill>
                      <a:schemeClr val="bg1"/>
                    </a:solidFill>
                  </a:tcPr>
                </a:tc>
                <a:tc>
                  <a:txBody>
                    <a:bodyPr/>
                    <a:lstStyle/>
                    <a:p>
                      <a:pPr algn="ctr"/>
                      <a:endParaRPr lang="zh-TW" altLang="en-US" sz="1200" dirty="0"/>
                    </a:p>
                  </a:txBody>
                  <a:tcPr anchor="ctr">
                    <a:solidFill>
                      <a:schemeClr val="bg1"/>
                    </a:solidFill>
                  </a:tcPr>
                </a:tc>
                <a:tc>
                  <a:txBody>
                    <a:bodyPr/>
                    <a:lstStyle/>
                    <a:p>
                      <a:pPr algn="ctr"/>
                      <a:r>
                        <a:rPr lang="en-US" altLang="zh-TW" sz="1200" b="0" dirty="0">
                          <a:solidFill>
                            <a:schemeClr val="tx1"/>
                          </a:solidFill>
                          <a:effectLst/>
                        </a:rPr>
                        <a:t>855.9(357)</a:t>
                      </a:r>
                      <a:endParaRPr lang="zh-TW" altLang="en-US" sz="1200" b="0" dirty="0">
                        <a:solidFill>
                          <a:schemeClr val="tx1"/>
                        </a:solidFill>
                        <a:effectLst/>
                      </a:endParaRPr>
                    </a:p>
                  </a:txBody>
                  <a:tcPr anchor="ctr">
                    <a:solidFill>
                      <a:schemeClr val="bg1"/>
                    </a:solidFill>
                  </a:tcPr>
                </a:tc>
                <a:extLst>
                  <a:ext uri="{0D108BD9-81ED-4DB2-BD59-A6C34878D82A}">
                    <a16:rowId xmlns:a16="http://schemas.microsoft.com/office/drawing/2014/main" val="154792712"/>
                  </a:ext>
                </a:extLst>
              </a:tr>
            </a:tbl>
          </a:graphicData>
        </a:graphic>
      </p:graphicFrame>
    </p:spTree>
    <p:extLst>
      <p:ext uri="{BB962C8B-B14F-4D97-AF65-F5344CB8AC3E}">
        <p14:creationId xmlns:p14="http://schemas.microsoft.com/office/powerpoint/2010/main" val="3487222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89D7CCD-8E65-4E84-8419-35E1A2F0CD60}"/>
              </a:ext>
            </a:extLst>
          </p:cNvPr>
          <p:cNvSpPr>
            <a:spLocks noGrp="1"/>
          </p:cNvSpPr>
          <p:nvPr>
            <p:ph type="title"/>
          </p:nvPr>
        </p:nvSpPr>
        <p:spPr/>
        <p:txBody>
          <a:bodyPr anchor="ctr">
            <a:normAutofit/>
          </a:bodyPr>
          <a:lstStyle/>
          <a:p>
            <a:r>
              <a:rPr lang="zh-TW" altLang="en-US" sz="3600" dirty="0">
                <a:solidFill>
                  <a:schemeClr val="tx1"/>
                </a:solidFill>
              </a:rPr>
              <a:t>討論</a:t>
            </a:r>
          </a:p>
        </p:txBody>
      </p:sp>
      <p:sp>
        <p:nvSpPr>
          <p:cNvPr id="8" name="內容版面配置區 7">
            <a:extLst>
              <a:ext uri="{FF2B5EF4-FFF2-40B4-BE49-F238E27FC236}">
                <a16:creationId xmlns:a16="http://schemas.microsoft.com/office/drawing/2014/main" id="{DA36363F-9A56-4B4E-9F0E-8D697FF03A77}"/>
              </a:ext>
            </a:extLst>
          </p:cNvPr>
          <p:cNvSpPr>
            <a:spLocks noGrp="1"/>
          </p:cNvSpPr>
          <p:nvPr>
            <p:ph idx="1"/>
          </p:nvPr>
        </p:nvSpPr>
        <p:spPr>
          <a:xfrm>
            <a:off x="581192" y="2180496"/>
            <a:ext cx="11029615" cy="4677504"/>
          </a:xfrm>
        </p:spPr>
        <p:txBody>
          <a:bodyPr anchor="t">
            <a:normAutofit/>
          </a:bodyPr>
          <a:lstStyle/>
          <a:p>
            <a:pPr>
              <a:lnSpc>
                <a:spcPct val="150000"/>
              </a:lnSpc>
              <a:buFont typeface="Wingdings" panose="05000000000000000000" pitchFamily="2" charset="2"/>
              <a:buChar char="p"/>
            </a:pPr>
            <a:r>
              <a:rPr lang="zh-TW" altLang="en-US" sz="2200" dirty="0"/>
              <a:t>駕駛環境</a:t>
            </a:r>
            <a:endParaRPr lang="en-US" altLang="zh-TW" sz="2200" dirty="0"/>
          </a:p>
          <a:p>
            <a:pPr>
              <a:lnSpc>
                <a:spcPct val="150000"/>
              </a:lnSpc>
            </a:pPr>
            <a:r>
              <a:rPr lang="zh-TW" altLang="en-US" sz="2200" dirty="0"/>
              <a:t>駕駛環境的複雜性會影響駕駛者的心理工作負荷量。</a:t>
            </a:r>
            <a:endParaRPr lang="en-US" altLang="zh-TW" sz="2200" dirty="0"/>
          </a:p>
          <a:p>
            <a:pPr>
              <a:lnSpc>
                <a:spcPct val="150000"/>
              </a:lnSpc>
            </a:pPr>
            <a:r>
              <a:rPr lang="zh-TW" altLang="en-US" sz="2200" dirty="0"/>
              <a:t>當駕駛環境要求高時，眨眼頻率會降低。</a:t>
            </a:r>
            <a:endParaRPr lang="en-US" altLang="zh-TW" sz="2200" dirty="0"/>
          </a:p>
          <a:p>
            <a:pPr>
              <a:lnSpc>
                <a:spcPct val="150000"/>
              </a:lnSpc>
            </a:pPr>
            <a:r>
              <a:rPr lang="zh-TW" altLang="en-US" sz="2200" dirty="0"/>
              <a:t>當駕駛任務複雜性增加時，駕駛性能則會下降，如</a:t>
            </a:r>
            <a:r>
              <a:rPr lang="en-US" altLang="zh-TW" sz="2200" dirty="0"/>
              <a:t>SSR</a:t>
            </a:r>
            <a:r>
              <a:rPr lang="zh-TW" altLang="en-US" sz="2200" dirty="0"/>
              <a:t>數據所示。</a:t>
            </a:r>
            <a:endParaRPr lang="en-US" altLang="zh-TW" sz="2200" dirty="0"/>
          </a:p>
          <a:p>
            <a:pPr>
              <a:lnSpc>
                <a:spcPct val="150000"/>
              </a:lnSpc>
              <a:buFont typeface="Wingdings" panose="05000000000000000000" pitchFamily="2" charset="2"/>
              <a:buChar char="p"/>
            </a:pPr>
            <a:r>
              <a:rPr lang="zh-TW" altLang="en-US" sz="2200" dirty="0"/>
              <a:t>任務模式</a:t>
            </a:r>
            <a:endParaRPr lang="en-US" altLang="zh-TW" sz="2200" dirty="0"/>
          </a:p>
          <a:p>
            <a:pPr>
              <a:lnSpc>
                <a:spcPct val="150000"/>
              </a:lnSpc>
            </a:pPr>
            <a:r>
              <a:rPr lang="zh-TW" altLang="en-US" sz="2200" dirty="0"/>
              <a:t>在</a:t>
            </a:r>
            <a:r>
              <a:rPr lang="en-US" altLang="zh-TW" sz="2200" dirty="0"/>
              <a:t>DTH</a:t>
            </a:r>
            <a:r>
              <a:rPr lang="zh-TW" altLang="en-US" sz="2200" dirty="0"/>
              <a:t>時，眨眼頻率增加，其主觀工作量分數增加，駕駛性能下降，在雙任務及算術任務中，方向盤轉向次數較多。</a:t>
            </a:r>
            <a:endParaRPr lang="en-US" altLang="zh-TW" sz="2200" dirty="0"/>
          </a:p>
          <a:p>
            <a:pPr>
              <a:lnSpc>
                <a:spcPct val="150000"/>
              </a:lnSpc>
            </a:pPr>
            <a:endParaRPr lang="en-US" altLang="zh-TW" sz="2200" dirty="0"/>
          </a:p>
          <a:p>
            <a:pPr>
              <a:lnSpc>
                <a:spcPct val="150000"/>
              </a:lnSpc>
            </a:pPr>
            <a:endParaRPr lang="en-US" altLang="zh-TW" sz="2200" dirty="0"/>
          </a:p>
        </p:txBody>
      </p:sp>
    </p:spTree>
    <p:extLst>
      <p:ext uri="{BB962C8B-B14F-4D97-AF65-F5344CB8AC3E}">
        <p14:creationId xmlns:p14="http://schemas.microsoft.com/office/powerpoint/2010/main" val="1358404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89D7CCD-8E65-4E84-8419-35E1A2F0CD60}"/>
              </a:ext>
            </a:extLst>
          </p:cNvPr>
          <p:cNvSpPr>
            <a:spLocks noGrp="1"/>
          </p:cNvSpPr>
          <p:nvPr>
            <p:ph type="title"/>
          </p:nvPr>
        </p:nvSpPr>
        <p:spPr/>
        <p:txBody>
          <a:bodyPr anchor="ctr">
            <a:normAutofit/>
          </a:bodyPr>
          <a:lstStyle/>
          <a:p>
            <a:r>
              <a:rPr lang="zh-TW" altLang="en-US" sz="3600" dirty="0">
                <a:solidFill>
                  <a:schemeClr val="tx1"/>
                </a:solidFill>
              </a:rPr>
              <a:t>結論</a:t>
            </a:r>
          </a:p>
        </p:txBody>
      </p:sp>
      <p:sp>
        <p:nvSpPr>
          <p:cNvPr id="8" name="內容版面配置區 7">
            <a:extLst>
              <a:ext uri="{FF2B5EF4-FFF2-40B4-BE49-F238E27FC236}">
                <a16:creationId xmlns:a16="http://schemas.microsoft.com/office/drawing/2014/main" id="{DA36363F-9A56-4B4E-9F0E-8D697FF03A77}"/>
              </a:ext>
            </a:extLst>
          </p:cNvPr>
          <p:cNvSpPr>
            <a:spLocks noGrp="1"/>
          </p:cNvSpPr>
          <p:nvPr>
            <p:ph idx="1"/>
          </p:nvPr>
        </p:nvSpPr>
        <p:spPr>
          <a:xfrm>
            <a:off x="581192" y="2180496"/>
            <a:ext cx="11029615" cy="4205314"/>
          </a:xfrm>
        </p:spPr>
        <p:txBody>
          <a:bodyPr anchor="t">
            <a:normAutofit/>
          </a:bodyPr>
          <a:lstStyle/>
          <a:p>
            <a:pPr>
              <a:lnSpc>
                <a:spcPct val="150000"/>
              </a:lnSpc>
            </a:pPr>
            <a:r>
              <a:rPr lang="zh-TW" altLang="en-US" sz="2200" dirty="0"/>
              <a:t>眨眼率會因不同的心理負荷量而有顯著影響。</a:t>
            </a:r>
            <a:endParaRPr lang="en-US" altLang="zh-TW" sz="2200" dirty="0"/>
          </a:p>
          <a:p>
            <a:pPr>
              <a:lnSpc>
                <a:spcPct val="150000"/>
              </a:lnSpc>
            </a:pPr>
            <a:r>
              <a:rPr lang="zh-TW" altLang="en-US" sz="2200" dirty="0"/>
              <a:t>眨眼率會隨著次要任務的引入而增加，但眨眼持續時間並沒有受到影響。</a:t>
            </a:r>
            <a:endParaRPr lang="en-US" altLang="zh-TW" sz="2200" dirty="0"/>
          </a:p>
          <a:p>
            <a:pPr>
              <a:lnSpc>
                <a:spcPct val="150000"/>
              </a:lnSpc>
            </a:pPr>
            <a:r>
              <a:rPr lang="zh-TW" altLang="en-US" sz="2200" dirty="0"/>
              <a:t>當駕駛任務和次要任務同時變化時，眨眼行為無法清楚的作為心理工作負荷量的信號。</a:t>
            </a:r>
            <a:endParaRPr lang="en-US" altLang="zh-TW" sz="2200" dirty="0"/>
          </a:p>
          <a:p>
            <a:pPr>
              <a:lnSpc>
                <a:spcPct val="150000"/>
              </a:lnSpc>
            </a:pPr>
            <a:r>
              <a:rPr lang="zh-TW" altLang="en-US" sz="2200" dirty="0"/>
              <a:t>眨眼行為對於短暫的心理負荷量增長並不敏感。</a:t>
            </a:r>
            <a:endParaRPr lang="en-US" altLang="zh-TW" sz="2200" dirty="0"/>
          </a:p>
          <a:p>
            <a:pPr>
              <a:lnSpc>
                <a:spcPct val="150000"/>
              </a:lnSpc>
            </a:pPr>
            <a:r>
              <a:rPr lang="zh-TW" altLang="en-US" sz="2200" dirty="0"/>
              <a:t>若外部與內部相互影響時，則眨眼行為才適合用於監測駕駛者的狀態。</a:t>
            </a:r>
            <a:endParaRPr lang="en-US" altLang="zh-TW" sz="2200" dirty="0"/>
          </a:p>
          <a:p>
            <a:pPr>
              <a:lnSpc>
                <a:spcPct val="150000"/>
              </a:lnSpc>
            </a:pPr>
            <a:endParaRPr lang="zh-TW" altLang="en-US" dirty="0"/>
          </a:p>
        </p:txBody>
      </p:sp>
    </p:spTree>
    <p:extLst>
      <p:ext uri="{BB962C8B-B14F-4D97-AF65-F5344CB8AC3E}">
        <p14:creationId xmlns:p14="http://schemas.microsoft.com/office/powerpoint/2010/main" val="3153809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2D7221E2-5364-4416-92E5-DA9108C8EB79}"/>
              </a:ext>
            </a:extLst>
          </p:cNvPr>
          <p:cNvSpPr>
            <a:spLocks noGrp="1"/>
          </p:cNvSpPr>
          <p:nvPr>
            <p:ph idx="1"/>
          </p:nvPr>
        </p:nvSpPr>
        <p:spPr>
          <a:xfrm>
            <a:off x="581192" y="1998483"/>
            <a:ext cx="11029615" cy="4694548"/>
          </a:xfrm>
        </p:spPr>
        <p:txBody>
          <a:bodyPr>
            <a:normAutofit/>
          </a:bodyPr>
          <a:lstStyle/>
          <a:p>
            <a:pPr>
              <a:lnSpc>
                <a:spcPct val="150000"/>
              </a:lnSpc>
            </a:pPr>
            <a:r>
              <a:rPr lang="zh-TW" altLang="en-US" sz="2200" dirty="0"/>
              <a:t>注意力不集中是導致車禍的主要因素</a:t>
            </a:r>
            <a:r>
              <a:rPr lang="en-US" altLang="zh-TW" sz="2200" dirty="0"/>
              <a:t>(Dingus et al., 2006; </a:t>
            </a:r>
            <a:r>
              <a:rPr lang="en-US" altLang="zh-TW" sz="2200" dirty="0" err="1"/>
              <a:t>Klauer</a:t>
            </a:r>
            <a:r>
              <a:rPr lang="en-US" altLang="zh-TW" sz="2200" dirty="0"/>
              <a:t>, Dingus, Neale, </a:t>
            </a:r>
            <a:r>
              <a:rPr lang="en-US" altLang="zh-TW" sz="2200" dirty="0" err="1"/>
              <a:t>Sudweeks</a:t>
            </a:r>
            <a:r>
              <a:rPr lang="en-US" altLang="zh-TW" sz="2200" dirty="0"/>
              <a:t>, &amp;Ramsey, 2006)</a:t>
            </a:r>
            <a:r>
              <a:rPr lang="zh-TW" altLang="en-US" sz="2200" dirty="0"/>
              <a:t> 研究中指出，有</a:t>
            </a:r>
            <a:r>
              <a:rPr lang="en-US" altLang="zh-TW" sz="2200" dirty="0"/>
              <a:t>78%</a:t>
            </a:r>
            <a:r>
              <a:rPr lang="zh-TW" altLang="en-US" sz="2200" dirty="0"/>
              <a:t>的車禍事故以及有</a:t>
            </a:r>
            <a:r>
              <a:rPr lang="en-US" altLang="zh-TW" sz="2200" dirty="0"/>
              <a:t>65%</a:t>
            </a:r>
            <a:r>
              <a:rPr lang="zh-TW" altLang="en-US" sz="2200" dirty="0"/>
              <a:t>差點釀成車禍事故皆與駕駛者注意力不集中有相關，而其中大多數歸因於次要任務。</a:t>
            </a:r>
            <a:endParaRPr lang="en-US" altLang="zh-TW" sz="2200" dirty="0"/>
          </a:p>
          <a:p>
            <a:pPr>
              <a:lnSpc>
                <a:spcPct val="150000"/>
              </a:lnSpc>
            </a:pPr>
            <a:r>
              <a:rPr lang="zh-TW" altLang="en-US" sz="2200" dirty="0"/>
              <a:t>心理負荷量可被視為任務需求和操作員的注意力資源能力之間的相互作用結果</a:t>
            </a:r>
            <a:r>
              <a:rPr lang="en-US" altLang="zh-TW" sz="2200" dirty="0"/>
              <a:t>(</a:t>
            </a:r>
            <a:r>
              <a:rPr lang="en-US" altLang="zh-TW" sz="2200" dirty="0" err="1"/>
              <a:t>Borghini</a:t>
            </a:r>
            <a:r>
              <a:rPr lang="en-US" altLang="zh-TW" sz="2200" dirty="0"/>
              <a:t>, </a:t>
            </a:r>
            <a:r>
              <a:rPr lang="en-US" altLang="zh-TW" sz="2200" dirty="0" err="1"/>
              <a:t>Astolfi,Vecchiato</a:t>
            </a:r>
            <a:r>
              <a:rPr lang="en-US" altLang="zh-TW" sz="2200" dirty="0"/>
              <a:t>, Mattia, &amp; </a:t>
            </a:r>
            <a:r>
              <a:rPr lang="en-US" altLang="zh-TW" sz="2200" dirty="0" err="1"/>
              <a:t>Babiloni</a:t>
            </a:r>
            <a:r>
              <a:rPr lang="en-US" altLang="zh-TW" sz="2200" dirty="0"/>
              <a:t>, 2014; O’Donnell &amp; </a:t>
            </a:r>
            <a:r>
              <a:rPr lang="en-US" altLang="zh-TW" sz="2200" dirty="0" err="1"/>
              <a:t>Eggemeier</a:t>
            </a:r>
            <a:r>
              <a:rPr lang="en-US" altLang="zh-TW" sz="2200" dirty="0"/>
              <a:t>, 1986; </a:t>
            </a:r>
            <a:r>
              <a:rPr lang="en-US" altLang="zh-TW" sz="2200" dirty="0" err="1"/>
              <a:t>Recarte</a:t>
            </a:r>
            <a:r>
              <a:rPr lang="en-US" altLang="zh-TW" sz="2200" dirty="0"/>
              <a:t>, Pérez, </a:t>
            </a:r>
            <a:r>
              <a:rPr lang="en-US" altLang="zh-TW" sz="2200" dirty="0" err="1"/>
              <a:t>Conchillo</a:t>
            </a:r>
            <a:r>
              <a:rPr lang="en-US" altLang="zh-TW" sz="2200" dirty="0"/>
              <a:t>, &amp; Nunes, 2008; </a:t>
            </a:r>
            <a:r>
              <a:rPr lang="en-US" altLang="zh-TW" sz="2200" dirty="0" err="1"/>
              <a:t>Teh</a:t>
            </a:r>
            <a:r>
              <a:rPr lang="en-US" altLang="zh-TW" sz="2200" dirty="0"/>
              <a:t>, </a:t>
            </a:r>
            <a:r>
              <a:rPr lang="en-US" altLang="zh-TW" sz="2200" dirty="0" err="1"/>
              <a:t>Jamson,Carsten</a:t>
            </a:r>
            <a:r>
              <a:rPr lang="en-US" altLang="zh-TW" sz="2200" dirty="0"/>
              <a:t>, &amp; </a:t>
            </a:r>
            <a:r>
              <a:rPr lang="en-US" altLang="zh-TW" sz="2200" dirty="0" err="1"/>
              <a:t>Jamson</a:t>
            </a:r>
            <a:r>
              <a:rPr lang="en-US" altLang="zh-TW" sz="2200" dirty="0"/>
              <a:t>, 2014)</a:t>
            </a:r>
          </a:p>
          <a:p>
            <a:pPr>
              <a:lnSpc>
                <a:spcPct val="150000"/>
              </a:lnSpc>
            </a:pPr>
            <a:r>
              <a:rPr lang="zh-TW" altLang="en-US" sz="2200" dirty="0"/>
              <a:t>任務需求可分為外部需求</a:t>
            </a:r>
            <a:r>
              <a:rPr lang="en-US" altLang="zh-TW" sz="2200" dirty="0"/>
              <a:t>(</a:t>
            </a:r>
            <a:r>
              <a:rPr lang="zh-TW" altLang="en-US" sz="2200" dirty="0"/>
              <a:t>例如：道路環境</a:t>
            </a:r>
            <a:r>
              <a:rPr lang="en-US" altLang="zh-TW" sz="2200" dirty="0"/>
              <a:t>)</a:t>
            </a:r>
            <a:r>
              <a:rPr lang="zh-TW" altLang="en-US" sz="2200" dirty="0"/>
              <a:t>和車輛內部的需求</a:t>
            </a:r>
            <a:r>
              <a:rPr lang="en-US" altLang="zh-TW" sz="2200" dirty="0"/>
              <a:t>(</a:t>
            </a:r>
            <a:r>
              <a:rPr lang="zh-TW" altLang="en-US" sz="2200" dirty="0"/>
              <a:t>例如：打電話或與車內輔助系統互動</a:t>
            </a:r>
            <a:r>
              <a:rPr lang="en-US" altLang="zh-TW" sz="2200" dirty="0"/>
              <a:t>)</a:t>
            </a:r>
            <a:r>
              <a:rPr lang="zh-TW" altLang="en-US" sz="2200" dirty="0"/>
              <a:t>。</a:t>
            </a:r>
            <a:endParaRPr lang="en-US" altLang="zh-TW" sz="2200" dirty="0"/>
          </a:p>
          <a:p>
            <a:endParaRPr lang="zh-TW" altLang="en-US" sz="2200" dirty="0"/>
          </a:p>
        </p:txBody>
      </p:sp>
      <p:sp>
        <p:nvSpPr>
          <p:cNvPr id="4" name="標題 1">
            <a:extLst>
              <a:ext uri="{FF2B5EF4-FFF2-40B4-BE49-F238E27FC236}">
                <a16:creationId xmlns:a16="http://schemas.microsoft.com/office/drawing/2014/main" id="{7596CF38-C701-40E2-B5C0-9EFA2A488B22}"/>
              </a:ext>
            </a:extLst>
          </p:cNvPr>
          <p:cNvSpPr>
            <a:spLocks noGrp="1"/>
          </p:cNvSpPr>
          <p:nvPr>
            <p:ph type="title"/>
          </p:nvPr>
        </p:nvSpPr>
        <p:spPr>
          <a:xfrm>
            <a:off x="581192" y="702156"/>
            <a:ext cx="11029616" cy="1013800"/>
          </a:xfrm>
        </p:spPr>
        <p:txBody>
          <a:bodyPr anchor="ctr">
            <a:normAutofit/>
          </a:bodyPr>
          <a:lstStyle/>
          <a:p>
            <a:r>
              <a:rPr lang="zh-TW" altLang="en-US" sz="3600" dirty="0">
                <a:solidFill>
                  <a:schemeClr val="tx1"/>
                </a:solidFill>
              </a:rPr>
              <a:t>簡介</a:t>
            </a:r>
          </a:p>
        </p:txBody>
      </p:sp>
    </p:spTree>
    <p:extLst>
      <p:ext uri="{BB962C8B-B14F-4D97-AF65-F5344CB8AC3E}">
        <p14:creationId xmlns:p14="http://schemas.microsoft.com/office/powerpoint/2010/main" val="473815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2D7221E2-5364-4416-92E5-DA9108C8EB79}"/>
              </a:ext>
            </a:extLst>
          </p:cNvPr>
          <p:cNvSpPr>
            <a:spLocks noGrp="1"/>
          </p:cNvSpPr>
          <p:nvPr>
            <p:ph idx="1"/>
          </p:nvPr>
        </p:nvSpPr>
        <p:spPr>
          <a:xfrm>
            <a:off x="581192" y="2180495"/>
            <a:ext cx="11029615" cy="4531389"/>
          </a:xfrm>
        </p:spPr>
        <p:txBody>
          <a:bodyPr>
            <a:normAutofit/>
          </a:bodyPr>
          <a:lstStyle/>
          <a:p>
            <a:pPr>
              <a:lnSpc>
                <a:spcPct val="150000"/>
              </a:lnSpc>
            </a:pPr>
            <a:r>
              <a:rPr lang="en-US" altLang="zh-TW" sz="2200" dirty="0"/>
              <a:t>Young et al. (2009) </a:t>
            </a:r>
            <a:r>
              <a:rPr lang="zh-TW" altLang="en-US" sz="2200" dirty="0"/>
              <a:t>研究中指出，道路類型</a:t>
            </a:r>
            <a:r>
              <a:rPr lang="en-US" altLang="zh-TW" sz="2200" dirty="0"/>
              <a:t>(</a:t>
            </a:r>
            <a:r>
              <a:rPr lang="zh-TW" altLang="en-US" sz="2200" dirty="0"/>
              <a:t>農村、高速公路</a:t>
            </a:r>
            <a:r>
              <a:rPr lang="en-US" altLang="zh-TW" sz="2200" dirty="0"/>
              <a:t>)</a:t>
            </a:r>
            <a:r>
              <a:rPr lang="zh-TW" altLang="en-US" sz="2200" dirty="0"/>
              <a:t>會影響車輛偏移</a:t>
            </a:r>
            <a:r>
              <a:rPr lang="en-US" altLang="zh-TW" sz="2200" dirty="0"/>
              <a:t>(</a:t>
            </a:r>
            <a:r>
              <a:rPr lang="zh-TW" altLang="en-US" sz="2200" dirty="0"/>
              <a:t>車輛控制</a:t>
            </a:r>
            <a:r>
              <a:rPr lang="en-US" altLang="zh-TW" sz="2200" dirty="0"/>
              <a:t>)</a:t>
            </a:r>
            <a:r>
              <a:rPr lang="zh-TW" altLang="en-US" sz="2200" dirty="0"/>
              <a:t>，並不會影響主觀工作負荷量，在農村時的車輛控制較高速公路時差。</a:t>
            </a:r>
            <a:endParaRPr lang="en-US" altLang="zh-TW" sz="2200" dirty="0"/>
          </a:p>
          <a:p>
            <a:pPr>
              <a:lnSpc>
                <a:spcPct val="150000"/>
              </a:lnSpc>
            </a:pPr>
            <a:r>
              <a:rPr lang="zh-TW" altLang="en-US" sz="2200" dirty="0"/>
              <a:t>有些指標已被證實其變化與心理負荷量有關，例如：心率</a:t>
            </a:r>
            <a:r>
              <a:rPr lang="en-US" altLang="zh-TW" sz="2200" dirty="0"/>
              <a:t>(Di Domenico &amp; Nussbaum, 2011)</a:t>
            </a:r>
            <a:r>
              <a:rPr lang="zh-TW" altLang="en-US" sz="2200" dirty="0"/>
              <a:t>、腦電圖</a:t>
            </a:r>
            <a:r>
              <a:rPr lang="en-US" altLang="zh-TW" sz="2200" dirty="0"/>
              <a:t>(Baldwin &amp;Coyne, 2003; </a:t>
            </a:r>
            <a:r>
              <a:rPr lang="en-US" altLang="zh-TW" sz="2200" dirty="0" err="1"/>
              <a:t>Borghini</a:t>
            </a:r>
            <a:r>
              <a:rPr lang="en-US" altLang="zh-TW" sz="2200" dirty="0"/>
              <a:t> et al., 2014; Savage, Potter, &amp; Tatler, 2013)</a:t>
            </a:r>
            <a:r>
              <a:rPr lang="zh-TW" altLang="en-US" sz="2200" dirty="0"/>
              <a:t>、眼睛相關測量</a:t>
            </a:r>
            <a:r>
              <a:rPr lang="en-US" altLang="zh-TW" sz="2200" dirty="0"/>
              <a:t>(</a:t>
            </a:r>
            <a:r>
              <a:rPr lang="fi-FI" altLang="zh-TW" sz="2200" dirty="0"/>
              <a:t>Konstantopoulos,Chapman, &amp; Crundall, 2010; Lehtonen, Lappi, &amp; Summala, 2012</a:t>
            </a:r>
            <a:r>
              <a:rPr lang="en-US" altLang="zh-TW" sz="2200" dirty="0"/>
              <a:t>)</a:t>
            </a:r>
            <a:r>
              <a:rPr lang="zh-TW" altLang="en-US" sz="2200" dirty="0"/>
              <a:t>。其中與眼睛相關的測量中，眨眼可提供心理負荷量變化的可靠訊號</a:t>
            </a:r>
            <a:r>
              <a:rPr lang="en-US" altLang="zh-TW" sz="2200" dirty="0"/>
              <a:t>(Savage et al., 2013)</a:t>
            </a:r>
            <a:r>
              <a:rPr lang="zh-TW" altLang="en-US" sz="2200" dirty="0"/>
              <a:t>；然而先前研究表明，心理負荷量的增加是與眨眼頻率相反的，其取決於主要任務</a:t>
            </a:r>
            <a:r>
              <a:rPr lang="en-US" altLang="zh-TW" sz="2200" dirty="0"/>
              <a:t>(</a:t>
            </a:r>
            <a:r>
              <a:rPr lang="zh-TW" altLang="en-US" sz="2200" dirty="0"/>
              <a:t>駕駛任務</a:t>
            </a:r>
            <a:r>
              <a:rPr lang="en-US" altLang="zh-TW" sz="2200" dirty="0"/>
              <a:t>)</a:t>
            </a:r>
            <a:r>
              <a:rPr lang="zh-TW" altLang="en-US" sz="2200" dirty="0"/>
              <a:t>或次要任務的困難度。</a:t>
            </a:r>
            <a:endParaRPr lang="en-US" altLang="zh-TW" sz="2200" dirty="0"/>
          </a:p>
          <a:p>
            <a:pPr>
              <a:lnSpc>
                <a:spcPct val="150000"/>
              </a:lnSpc>
            </a:pPr>
            <a:endParaRPr lang="zh-TW" altLang="en-US" sz="2200" dirty="0"/>
          </a:p>
        </p:txBody>
      </p:sp>
      <p:sp>
        <p:nvSpPr>
          <p:cNvPr id="4" name="標題 1">
            <a:extLst>
              <a:ext uri="{FF2B5EF4-FFF2-40B4-BE49-F238E27FC236}">
                <a16:creationId xmlns:a16="http://schemas.microsoft.com/office/drawing/2014/main" id="{7596CF38-C701-40E2-B5C0-9EFA2A488B22}"/>
              </a:ext>
            </a:extLst>
          </p:cNvPr>
          <p:cNvSpPr>
            <a:spLocks noGrp="1"/>
          </p:cNvSpPr>
          <p:nvPr>
            <p:ph type="title"/>
          </p:nvPr>
        </p:nvSpPr>
        <p:spPr>
          <a:xfrm>
            <a:off x="581192" y="702156"/>
            <a:ext cx="11029616" cy="1013800"/>
          </a:xfrm>
        </p:spPr>
        <p:txBody>
          <a:bodyPr anchor="ctr">
            <a:normAutofit/>
          </a:bodyPr>
          <a:lstStyle/>
          <a:p>
            <a:r>
              <a:rPr lang="zh-TW" altLang="en-US" sz="3600" dirty="0">
                <a:solidFill>
                  <a:schemeClr val="tx1"/>
                </a:solidFill>
              </a:rPr>
              <a:t>簡介</a:t>
            </a:r>
          </a:p>
        </p:txBody>
      </p:sp>
    </p:spTree>
    <p:extLst>
      <p:ext uri="{BB962C8B-B14F-4D97-AF65-F5344CB8AC3E}">
        <p14:creationId xmlns:p14="http://schemas.microsoft.com/office/powerpoint/2010/main" val="4171625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2D7221E2-5364-4416-92E5-DA9108C8EB79}"/>
              </a:ext>
            </a:extLst>
          </p:cNvPr>
          <p:cNvSpPr>
            <a:spLocks noGrp="1"/>
          </p:cNvSpPr>
          <p:nvPr>
            <p:ph idx="1"/>
          </p:nvPr>
        </p:nvSpPr>
        <p:spPr>
          <a:xfrm>
            <a:off x="581192" y="2180495"/>
            <a:ext cx="11029615" cy="4531389"/>
          </a:xfrm>
        </p:spPr>
        <p:txBody>
          <a:bodyPr>
            <a:normAutofit/>
          </a:bodyPr>
          <a:lstStyle/>
          <a:p>
            <a:pPr>
              <a:lnSpc>
                <a:spcPct val="150000"/>
              </a:lnSpc>
            </a:pPr>
            <a:r>
              <a:rPr lang="zh-TW" altLang="en-US" sz="2200" dirty="0"/>
              <a:t>在進行主要任務期間引入次要的認知任務時，會導致眨眼頻率增加</a:t>
            </a:r>
            <a:r>
              <a:rPr lang="en-US" altLang="zh-TW" sz="2200" dirty="0"/>
              <a:t>(</a:t>
            </a:r>
            <a:r>
              <a:rPr lang="en-US" altLang="zh-TW" sz="2200" dirty="0" err="1"/>
              <a:t>Recarte</a:t>
            </a:r>
            <a:r>
              <a:rPr lang="en-US" altLang="zh-TW" sz="2200" dirty="0"/>
              <a:t> et al., 2008; </a:t>
            </a:r>
            <a:r>
              <a:rPr lang="en-US" altLang="zh-TW" sz="2200" dirty="0" err="1"/>
              <a:t>Veltman</a:t>
            </a:r>
            <a:r>
              <a:rPr lang="en-US" altLang="zh-TW" sz="2200" dirty="0"/>
              <a:t> &amp; Gaillard, 1996)</a:t>
            </a:r>
            <a:r>
              <a:rPr lang="zh-TW" altLang="en-US" sz="2200" dirty="0"/>
              <a:t>。當將注意力分配到次要任務時，等同於降低對主要任務的注意力，並消除了眨眼抑制的過程。</a:t>
            </a:r>
            <a:endParaRPr lang="en-US" altLang="zh-TW" sz="2200" dirty="0"/>
          </a:p>
          <a:p>
            <a:pPr>
              <a:lnSpc>
                <a:spcPct val="150000"/>
              </a:lnSpc>
            </a:pPr>
            <a:r>
              <a:rPr lang="zh-TW" altLang="en-US" sz="2200" dirty="0"/>
              <a:t>駕駛任務需求和次要認知任務需求，對眨眼率的綜合影響。</a:t>
            </a:r>
            <a:endParaRPr lang="en-US" altLang="zh-TW" sz="2200" dirty="0"/>
          </a:p>
          <a:p>
            <a:pPr>
              <a:lnSpc>
                <a:spcPct val="150000"/>
              </a:lnSpc>
            </a:pPr>
            <a:r>
              <a:rPr lang="zh-TW" altLang="en-US" sz="2200" dirty="0"/>
              <a:t>主要為評估眨眼行為的能力，以識別當認知負荷增加時駕駛員是否仍然對駕駛環境複雜性敏感。</a:t>
            </a:r>
            <a:endParaRPr lang="en-US" altLang="zh-TW" sz="2200" dirty="0"/>
          </a:p>
        </p:txBody>
      </p:sp>
      <p:sp>
        <p:nvSpPr>
          <p:cNvPr id="4" name="標題 1">
            <a:extLst>
              <a:ext uri="{FF2B5EF4-FFF2-40B4-BE49-F238E27FC236}">
                <a16:creationId xmlns:a16="http://schemas.microsoft.com/office/drawing/2014/main" id="{7596CF38-C701-40E2-B5C0-9EFA2A488B22}"/>
              </a:ext>
            </a:extLst>
          </p:cNvPr>
          <p:cNvSpPr>
            <a:spLocks noGrp="1"/>
          </p:cNvSpPr>
          <p:nvPr>
            <p:ph type="title"/>
          </p:nvPr>
        </p:nvSpPr>
        <p:spPr>
          <a:xfrm>
            <a:off x="581192" y="702156"/>
            <a:ext cx="11029616" cy="1013800"/>
          </a:xfrm>
        </p:spPr>
        <p:txBody>
          <a:bodyPr anchor="ctr">
            <a:normAutofit/>
          </a:bodyPr>
          <a:lstStyle/>
          <a:p>
            <a:r>
              <a:rPr lang="zh-TW" altLang="en-US" sz="3600" dirty="0">
                <a:solidFill>
                  <a:schemeClr val="tx1"/>
                </a:solidFill>
              </a:rPr>
              <a:t>簡介與目的</a:t>
            </a:r>
          </a:p>
        </p:txBody>
      </p:sp>
    </p:spTree>
    <p:extLst>
      <p:ext uri="{BB962C8B-B14F-4D97-AF65-F5344CB8AC3E}">
        <p14:creationId xmlns:p14="http://schemas.microsoft.com/office/powerpoint/2010/main" val="1282099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89D7CCD-8E65-4E84-8419-35E1A2F0CD60}"/>
              </a:ext>
            </a:extLst>
          </p:cNvPr>
          <p:cNvSpPr>
            <a:spLocks noGrp="1"/>
          </p:cNvSpPr>
          <p:nvPr>
            <p:ph type="title"/>
          </p:nvPr>
        </p:nvSpPr>
        <p:spPr/>
        <p:txBody>
          <a:bodyPr anchor="ctr">
            <a:normAutofit/>
          </a:bodyPr>
          <a:lstStyle/>
          <a:p>
            <a:r>
              <a:rPr lang="zh-TW" altLang="en-US" sz="3600" dirty="0">
                <a:solidFill>
                  <a:schemeClr val="tx1"/>
                </a:solidFill>
              </a:rPr>
              <a:t>受試者</a:t>
            </a:r>
          </a:p>
        </p:txBody>
      </p:sp>
      <p:sp>
        <p:nvSpPr>
          <p:cNvPr id="3" name="內容版面配置區 2">
            <a:extLst>
              <a:ext uri="{FF2B5EF4-FFF2-40B4-BE49-F238E27FC236}">
                <a16:creationId xmlns:a16="http://schemas.microsoft.com/office/drawing/2014/main" id="{CF2BCB71-2989-449A-9EA5-1371687420F2}"/>
              </a:ext>
            </a:extLst>
          </p:cNvPr>
          <p:cNvSpPr>
            <a:spLocks noGrp="1"/>
          </p:cNvSpPr>
          <p:nvPr>
            <p:ph idx="1"/>
          </p:nvPr>
        </p:nvSpPr>
        <p:spPr>
          <a:xfrm>
            <a:off x="581192" y="2180496"/>
            <a:ext cx="11029615" cy="4677504"/>
          </a:xfrm>
        </p:spPr>
        <p:txBody>
          <a:bodyPr anchor="t">
            <a:normAutofit/>
          </a:bodyPr>
          <a:lstStyle/>
          <a:p>
            <a:pPr>
              <a:lnSpc>
                <a:spcPct val="150000"/>
              </a:lnSpc>
            </a:pPr>
            <a:r>
              <a:rPr lang="zh-TW" altLang="en-US" sz="2200" dirty="0">
                <a:solidFill>
                  <a:schemeClr val="tx1"/>
                </a:solidFill>
              </a:rPr>
              <a:t>在論壇上刊登廣告</a:t>
            </a:r>
            <a:endParaRPr lang="en-US" altLang="zh-TW" sz="2200" dirty="0">
              <a:solidFill>
                <a:schemeClr val="tx1"/>
              </a:solidFill>
            </a:endParaRPr>
          </a:p>
          <a:p>
            <a:pPr>
              <a:lnSpc>
                <a:spcPct val="150000"/>
              </a:lnSpc>
            </a:pPr>
            <a:r>
              <a:rPr lang="zh-TW" altLang="en-US" sz="2200" dirty="0">
                <a:solidFill>
                  <a:schemeClr val="tx1"/>
                </a:solidFill>
              </a:rPr>
              <a:t>人數：</a:t>
            </a:r>
            <a:r>
              <a:rPr lang="en-US" altLang="zh-TW" sz="2200" dirty="0">
                <a:solidFill>
                  <a:schemeClr val="tx1"/>
                </a:solidFill>
              </a:rPr>
              <a:t>24</a:t>
            </a:r>
            <a:r>
              <a:rPr lang="zh-TW" altLang="en-US" sz="2200" dirty="0">
                <a:solidFill>
                  <a:schemeClr val="tx1"/>
                </a:solidFill>
              </a:rPr>
              <a:t>名</a:t>
            </a:r>
            <a:r>
              <a:rPr lang="en-US" altLang="zh-TW" sz="2200" dirty="0">
                <a:solidFill>
                  <a:schemeClr val="tx1"/>
                </a:solidFill>
              </a:rPr>
              <a:t>(20</a:t>
            </a:r>
            <a:r>
              <a:rPr lang="zh-TW" altLang="en-US" sz="2200" dirty="0">
                <a:solidFill>
                  <a:schemeClr val="tx1"/>
                </a:solidFill>
              </a:rPr>
              <a:t>男，</a:t>
            </a:r>
            <a:r>
              <a:rPr lang="en-US" altLang="zh-TW" sz="2200" dirty="0">
                <a:solidFill>
                  <a:schemeClr val="tx1"/>
                </a:solidFill>
              </a:rPr>
              <a:t>4</a:t>
            </a:r>
            <a:r>
              <a:rPr lang="zh-TW" altLang="en-US" sz="2200" dirty="0">
                <a:solidFill>
                  <a:schemeClr val="tx1"/>
                </a:solidFill>
              </a:rPr>
              <a:t>女</a:t>
            </a:r>
            <a:r>
              <a:rPr lang="en-US" altLang="zh-TW" sz="2200" dirty="0">
                <a:solidFill>
                  <a:schemeClr val="tx1"/>
                </a:solidFill>
              </a:rPr>
              <a:t>)</a:t>
            </a:r>
          </a:p>
          <a:p>
            <a:pPr>
              <a:lnSpc>
                <a:spcPct val="150000"/>
              </a:lnSpc>
            </a:pPr>
            <a:r>
              <a:rPr lang="zh-TW" altLang="en-US" sz="2200" dirty="0">
                <a:solidFill>
                  <a:schemeClr val="tx1"/>
                </a:solidFill>
              </a:rPr>
              <a:t>年齡：</a:t>
            </a:r>
            <a:r>
              <a:rPr lang="en-US" altLang="zh-TW" sz="2200" dirty="0">
                <a:solidFill>
                  <a:schemeClr val="tx1"/>
                </a:solidFill>
              </a:rPr>
              <a:t>20~57</a:t>
            </a:r>
            <a:r>
              <a:rPr lang="zh-TW" altLang="en-US" sz="2200" dirty="0">
                <a:solidFill>
                  <a:schemeClr val="tx1"/>
                </a:solidFill>
              </a:rPr>
              <a:t>歲</a:t>
            </a:r>
            <a:r>
              <a:rPr lang="en-US" altLang="zh-TW" sz="2200" dirty="0">
                <a:solidFill>
                  <a:schemeClr val="tx1"/>
                </a:solidFill>
              </a:rPr>
              <a:t>(33.5±10)</a:t>
            </a:r>
          </a:p>
          <a:p>
            <a:pPr>
              <a:lnSpc>
                <a:spcPct val="150000"/>
              </a:lnSpc>
            </a:pPr>
            <a:r>
              <a:rPr lang="zh-TW" altLang="en-US" sz="2200" dirty="0">
                <a:solidFill>
                  <a:schemeClr val="tx1"/>
                </a:solidFill>
              </a:rPr>
              <a:t>視力正常</a:t>
            </a:r>
            <a:endParaRPr lang="en-US" altLang="zh-TW" sz="2200" dirty="0">
              <a:solidFill>
                <a:schemeClr val="tx1"/>
              </a:solidFill>
            </a:endParaRPr>
          </a:p>
          <a:p>
            <a:pPr>
              <a:lnSpc>
                <a:spcPct val="150000"/>
              </a:lnSpc>
            </a:pPr>
            <a:r>
              <a:rPr lang="zh-TW" altLang="en-US" sz="2200" dirty="0">
                <a:solidFill>
                  <a:schemeClr val="tx1"/>
                </a:solidFill>
              </a:rPr>
              <a:t>持有有效駕照，駕駛經驗：</a:t>
            </a:r>
            <a:r>
              <a:rPr lang="en-US" altLang="zh-TW" sz="2200" dirty="0">
                <a:solidFill>
                  <a:schemeClr val="tx1"/>
                </a:solidFill>
              </a:rPr>
              <a:t>2~35</a:t>
            </a:r>
            <a:r>
              <a:rPr lang="zh-TW" altLang="en-US" sz="2200" dirty="0">
                <a:solidFill>
                  <a:schemeClr val="tx1"/>
                </a:solidFill>
              </a:rPr>
              <a:t>年</a:t>
            </a:r>
            <a:r>
              <a:rPr lang="en-US" altLang="zh-TW" sz="2200" dirty="0">
                <a:solidFill>
                  <a:schemeClr val="tx1"/>
                </a:solidFill>
              </a:rPr>
              <a:t>(14±9.6)</a:t>
            </a:r>
          </a:p>
          <a:p>
            <a:pPr>
              <a:lnSpc>
                <a:spcPct val="150000"/>
              </a:lnSpc>
            </a:pPr>
            <a:r>
              <a:rPr lang="zh-TW" altLang="en-US" sz="2200" dirty="0">
                <a:solidFill>
                  <a:schemeClr val="tx1"/>
                </a:solidFill>
              </a:rPr>
              <a:t>每年行駛至少</a:t>
            </a:r>
            <a:r>
              <a:rPr lang="en-US" altLang="zh-TW" sz="2200" dirty="0">
                <a:solidFill>
                  <a:schemeClr val="tx1"/>
                </a:solidFill>
              </a:rPr>
              <a:t>3000</a:t>
            </a:r>
            <a:r>
              <a:rPr lang="zh-TW" altLang="en-US" sz="2200" dirty="0">
                <a:solidFill>
                  <a:schemeClr val="tx1"/>
                </a:solidFill>
              </a:rPr>
              <a:t>公里</a:t>
            </a:r>
          </a:p>
        </p:txBody>
      </p:sp>
    </p:spTree>
    <p:extLst>
      <p:ext uri="{BB962C8B-B14F-4D97-AF65-F5344CB8AC3E}">
        <p14:creationId xmlns:p14="http://schemas.microsoft.com/office/powerpoint/2010/main" val="3036162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89D7CCD-8E65-4E84-8419-35E1A2F0CD60}"/>
              </a:ext>
            </a:extLst>
          </p:cNvPr>
          <p:cNvSpPr>
            <a:spLocks noGrp="1"/>
          </p:cNvSpPr>
          <p:nvPr>
            <p:ph type="title"/>
          </p:nvPr>
        </p:nvSpPr>
        <p:spPr/>
        <p:txBody>
          <a:bodyPr anchor="ctr">
            <a:normAutofit/>
          </a:bodyPr>
          <a:lstStyle/>
          <a:p>
            <a:r>
              <a:rPr lang="zh-TW" altLang="en-US" sz="3600" dirty="0">
                <a:solidFill>
                  <a:schemeClr val="tx1"/>
                </a:solidFill>
              </a:rPr>
              <a:t>實驗設備</a:t>
            </a:r>
          </a:p>
        </p:txBody>
      </p:sp>
      <p:sp>
        <p:nvSpPr>
          <p:cNvPr id="3" name="內容版面配置區 2">
            <a:extLst>
              <a:ext uri="{FF2B5EF4-FFF2-40B4-BE49-F238E27FC236}">
                <a16:creationId xmlns:a16="http://schemas.microsoft.com/office/drawing/2014/main" id="{CF2BCB71-2989-449A-9EA5-1371687420F2}"/>
              </a:ext>
            </a:extLst>
          </p:cNvPr>
          <p:cNvSpPr>
            <a:spLocks noGrp="1"/>
          </p:cNvSpPr>
          <p:nvPr>
            <p:ph idx="1"/>
          </p:nvPr>
        </p:nvSpPr>
        <p:spPr>
          <a:xfrm>
            <a:off x="581192" y="2180496"/>
            <a:ext cx="11029615" cy="4677504"/>
          </a:xfrm>
        </p:spPr>
        <p:txBody>
          <a:bodyPr anchor="t">
            <a:normAutofit/>
          </a:bodyPr>
          <a:lstStyle/>
          <a:p>
            <a:pPr>
              <a:lnSpc>
                <a:spcPct val="150000"/>
              </a:lnSpc>
            </a:pPr>
            <a:r>
              <a:rPr lang="en-US" altLang="zh-TW" sz="2200" dirty="0"/>
              <a:t>SIM2</a:t>
            </a:r>
            <a:r>
              <a:rPr lang="zh-TW" altLang="en-US" sz="2200" dirty="0"/>
              <a:t>駕駛模擬器</a:t>
            </a:r>
            <a:endParaRPr lang="en-US" altLang="zh-TW" sz="2200" dirty="0"/>
          </a:p>
          <a:p>
            <a:pPr>
              <a:lnSpc>
                <a:spcPct val="150000"/>
              </a:lnSpc>
            </a:pPr>
            <a:r>
              <a:rPr lang="en-US" altLang="zh-TW" sz="2200" dirty="0"/>
              <a:t>1.8m x 1.3m</a:t>
            </a:r>
            <a:r>
              <a:rPr lang="zh-TW" altLang="en-US" sz="2200" dirty="0"/>
              <a:t>螢幕</a:t>
            </a:r>
            <a:r>
              <a:rPr lang="en-US" altLang="zh-TW" sz="2200" dirty="0"/>
              <a:t>(</a:t>
            </a:r>
            <a:r>
              <a:rPr lang="zh-TW" altLang="en-US" sz="2200" dirty="0"/>
              <a:t>解析度</a:t>
            </a:r>
            <a:r>
              <a:rPr lang="en-US" altLang="zh-TW" sz="2200" dirty="0"/>
              <a:t>1280x960)</a:t>
            </a:r>
            <a:r>
              <a:rPr lang="zh-TW" altLang="en-US" sz="2200" dirty="0"/>
              <a:t>，距離受試者</a:t>
            </a:r>
            <a:r>
              <a:rPr lang="en-US" altLang="zh-TW" sz="2200" dirty="0"/>
              <a:t>2m</a:t>
            </a:r>
          </a:p>
          <a:p>
            <a:pPr>
              <a:lnSpc>
                <a:spcPct val="150000"/>
              </a:lnSpc>
            </a:pPr>
            <a:r>
              <a:rPr lang="zh-TW" altLang="en-US" sz="2200" dirty="0"/>
              <a:t>可調節的座椅</a:t>
            </a:r>
            <a:endParaRPr lang="en-US" altLang="zh-TW" sz="2200" dirty="0"/>
          </a:p>
          <a:p>
            <a:pPr>
              <a:lnSpc>
                <a:spcPct val="150000"/>
              </a:lnSpc>
            </a:pPr>
            <a:r>
              <a:rPr lang="zh-TW" altLang="en-US" sz="2200" dirty="0"/>
              <a:t>力反饋方向盤</a:t>
            </a:r>
            <a:r>
              <a:rPr lang="en-US" altLang="zh-TW" sz="2200" dirty="0"/>
              <a:t>Logitech G25</a:t>
            </a:r>
          </a:p>
          <a:p>
            <a:pPr>
              <a:lnSpc>
                <a:spcPct val="150000"/>
              </a:lnSpc>
            </a:pPr>
            <a:r>
              <a:rPr lang="zh-TW" altLang="en-US" sz="2200" dirty="0"/>
              <a:t>變速桿、離合器、油門</a:t>
            </a:r>
            <a:endParaRPr lang="en-US" altLang="zh-TW" sz="2200" dirty="0"/>
          </a:p>
          <a:p>
            <a:pPr>
              <a:lnSpc>
                <a:spcPct val="150000"/>
              </a:lnSpc>
            </a:pPr>
            <a:r>
              <a:rPr lang="en-US" altLang="zh-TW" sz="2200" dirty="0" err="1"/>
              <a:t>Pertech</a:t>
            </a:r>
            <a:r>
              <a:rPr lang="zh-TW" altLang="en-US" sz="2200" dirty="0"/>
              <a:t> 頭戴式 單眼眼動儀</a:t>
            </a:r>
          </a:p>
        </p:txBody>
      </p:sp>
    </p:spTree>
    <p:extLst>
      <p:ext uri="{BB962C8B-B14F-4D97-AF65-F5344CB8AC3E}">
        <p14:creationId xmlns:p14="http://schemas.microsoft.com/office/powerpoint/2010/main" val="2843049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89D7CCD-8E65-4E84-8419-35E1A2F0CD60}"/>
              </a:ext>
            </a:extLst>
          </p:cNvPr>
          <p:cNvSpPr>
            <a:spLocks noGrp="1"/>
          </p:cNvSpPr>
          <p:nvPr>
            <p:ph type="title"/>
          </p:nvPr>
        </p:nvSpPr>
        <p:spPr/>
        <p:txBody>
          <a:bodyPr anchor="ctr">
            <a:normAutofit/>
          </a:bodyPr>
          <a:lstStyle/>
          <a:p>
            <a:r>
              <a:rPr lang="zh-TW" altLang="en-US" sz="3600" dirty="0">
                <a:solidFill>
                  <a:schemeClr val="tx1"/>
                </a:solidFill>
              </a:rPr>
              <a:t>實驗設計</a:t>
            </a:r>
          </a:p>
        </p:txBody>
      </p:sp>
      <p:sp>
        <p:nvSpPr>
          <p:cNvPr id="3" name="內容版面配置區 2">
            <a:extLst>
              <a:ext uri="{FF2B5EF4-FFF2-40B4-BE49-F238E27FC236}">
                <a16:creationId xmlns:a16="http://schemas.microsoft.com/office/drawing/2014/main" id="{CF2BCB71-2989-449A-9EA5-1371687420F2}"/>
              </a:ext>
            </a:extLst>
          </p:cNvPr>
          <p:cNvSpPr>
            <a:spLocks noGrp="1"/>
          </p:cNvSpPr>
          <p:nvPr>
            <p:ph idx="1"/>
          </p:nvPr>
        </p:nvSpPr>
        <p:spPr>
          <a:xfrm>
            <a:off x="581192" y="1804595"/>
            <a:ext cx="7220991" cy="5053405"/>
          </a:xfrm>
        </p:spPr>
        <p:txBody>
          <a:bodyPr anchor="t">
            <a:normAutofit/>
          </a:bodyPr>
          <a:lstStyle/>
          <a:p>
            <a:pPr algn="just">
              <a:lnSpc>
                <a:spcPct val="150000"/>
              </a:lnSpc>
              <a:buFont typeface="Wingdings" panose="05000000000000000000" pitchFamily="2" charset="2"/>
              <a:buChar char="p"/>
            </a:pPr>
            <a:r>
              <a:rPr lang="en-US" altLang="zh-TW" sz="2200" dirty="0"/>
              <a:t>3</a:t>
            </a:r>
            <a:r>
              <a:rPr lang="zh-TW" altLang="en-US" sz="2200" dirty="0"/>
              <a:t>種駕駛場景 </a:t>
            </a:r>
            <a:r>
              <a:rPr lang="en-US" altLang="zh-TW" sz="2000" dirty="0"/>
              <a:t>×</a:t>
            </a:r>
            <a:r>
              <a:rPr lang="en-US" altLang="zh-TW" sz="2200" dirty="0"/>
              <a:t> 3</a:t>
            </a:r>
            <a:r>
              <a:rPr lang="zh-TW" altLang="en-US" sz="2200" dirty="0"/>
              <a:t>種駕駛任務 </a:t>
            </a:r>
            <a:r>
              <a:rPr lang="en-US" altLang="zh-TW" sz="2200" dirty="0"/>
              <a:t>=</a:t>
            </a:r>
            <a:r>
              <a:rPr lang="zh-TW" altLang="en-US" sz="2200" dirty="0"/>
              <a:t> </a:t>
            </a:r>
            <a:r>
              <a:rPr lang="en-US" altLang="zh-TW" sz="2200" dirty="0"/>
              <a:t>9</a:t>
            </a:r>
            <a:r>
              <a:rPr lang="zh-TW" altLang="en-US" sz="2200" dirty="0"/>
              <a:t>次實驗</a:t>
            </a:r>
            <a:endParaRPr lang="en-US" altLang="zh-TW" sz="2200" dirty="0"/>
          </a:p>
          <a:p>
            <a:pPr algn="just">
              <a:lnSpc>
                <a:spcPct val="150000"/>
              </a:lnSpc>
            </a:pPr>
            <a:r>
              <a:rPr lang="zh-TW" altLang="en-US" sz="2200" dirty="0"/>
              <a:t>高速公路：直線雙向道，限速</a:t>
            </a:r>
            <a:r>
              <a:rPr lang="en-US" altLang="zh-TW" sz="2200" dirty="0"/>
              <a:t>110km/h</a:t>
            </a:r>
          </a:p>
          <a:p>
            <a:pPr algn="just">
              <a:lnSpc>
                <a:spcPct val="150000"/>
              </a:lnSpc>
            </a:pPr>
            <a:r>
              <a:rPr lang="zh-TW" altLang="en-US" sz="2200" dirty="0"/>
              <a:t>鄉村：彎曲道路</a:t>
            </a:r>
            <a:r>
              <a:rPr lang="en-US" altLang="zh-TW" sz="2200" dirty="0"/>
              <a:t>(</a:t>
            </a:r>
            <a:r>
              <a:rPr lang="zh-TW" altLang="en-US" sz="2200" dirty="0"/>
              <a:t>曲率：</a:t>
            </a:r>
            <a:r>
              <a:rPr lang="en-US" altLang="zh-TW" sz="2200" dirty="0"/>
              <a:t>150m</a:t>
            </a:r>
            <a:r>
              <a:rPr lang="zh-TW" altLang="en-US" sz="2200" dirty="0"/>
              <a:t>、</a:t>
            </a:r>
            <a:r>
              <a:rPr lang="en-US" altLang="zh-TW" sz="2200" dirty="0"/>
              <a:t>300m)</a:t>
            </a:r>
            <a:r>
              <a:rPr lang="zh-TW" altLang="en-US" sz="2200" dirty="0"/>
              <a:t>，限速</a:t>
            </a:r>
            <a:r>
              <a:rPr lang="en-US" altLang="zh-TW" sz="2200" dirty="0"/>
              <a:t>90km/h</a:t>
            </a:r>
            <a:r>
              <a:rPr lang="zh-TW" altLang="en-US" sz="2200" dirty="0"/>
              <a:t>，道路兩旁有樹木</a:t>
            </a:r>
            <a:endParaRPr lang="en-US" altLang="zh-TW" sz="2200" dirty="0"/>
          </a:p>
          <a:p>
            <a:pPr algn="just">
              <a:lnSpc>
                <a:spcPct val="150000"/>
              </a:lnSpc>
            </a:pPr>
            <a:r>
              <a:rPr lang="zh-TW" altLang="en-US" sz="2200" dirty="0"/>
              <a:t>城市：十字路口、環形交叉路口等，限速</a:t>
            </a:r>
            <a:r>
              <a:rPr lang="en-US" altLang="zh-TW" sz="2200" dirty="0"/>
              <a:t>50km/h</a:t>
            </a:r>
            <a:r>
              <a:rPr lang="zh-TW" altLang="en-US" sz="2200" dirty="0"/>
              <a:t>，有建築物、標誌、交通號誌等</a:t>
            </a:r>
            <a:endParaRPr lang="en-US" altLang="zh-TW" sz="2200" dirty="0"/>
          </a:p>
          <a:p>
            <a:pPr algn="just">
              <a:lnSpc>
                <a:spcPct val="150000"/>
              </a:lnSpc>
              <a:buClr>
                <a:schemeClr val="accent6"/>
              </a:buClr>
            </a:pPr>
            <a:r>
              <a:rPr lang="zh-TW" altLang="en-US" sz="2200" dirty="0"/>
              <a:t>語音反應任務：聽到最高音調的聲音後做出反應</a:t>
            </a:r>
            <a:endParaRPr lang="en-US" altLang="zh-TW" sz="2200" dirty="0"/>
          </a:p>
          <a:p>
            <a:pPr algn="just">
              <a:lnSpc>
                <a:spcPct val="150000"/>
              </a:lnSpc>
              <a:buClr>
                <a:schemeClr val="accent6"/>
              </a:buClr>
            </a:pPr>
            <a:r>
              <a:rPr lang="zh-TW" altLang="en-US" sz="2200" dirty="0"/>
              <a:t>算術任務：將兩位數字相加到個位數，並大聲回應</a:t>
            </a:r>
            <a:endParaRPr lang="en-US" altLang="zh-TW" sz="2200" dirty="0"/>
          </a:p>
        </p:txBody>
      </p:sp>
      <p:grpSp>
        <p:nvGrpSpPr>
          <p:cNvPr id="10" name="群組 9">
            <a:extLst>
              <a:ext uri="{FF2B5EF4-FFF2-40B4-BE49-F238E27FC236}">
                <a16:creationId xmlns:a16="http://schemas.microsoft.com/office/drawing/2014/main" id="{5857D473-17B9-4B0F-BA29-16148EDC29D2}"/>
              </a:ext>
            </a:extLst>
          </p:cNvPr>
          <p:cNvGrpSpPr/>
          <p:nvPr/>
        </p:nvGrpSpPr>
        <p:grpSpPr>
          <a:xfrm>
            <a:off x="7802184" y="613517"/>
            <a:ext cx="3953632" cy="6244483"/>
            <a:chOff x="7802184" y="613517"/>
            <a:chExt cx="3953632" cy="6244483"/>
          </a:xfrm>
        </p:grpSpPr>
        <p:pic>
          <p:nvPicPr>
            <p:cNvPr id="5" name="圖片 4">
              <a:extLst>
                <a:ext uri="{FF2B5EF4-FFF2-40B4-BE49-F238E27FC236}">
                  <a16:creationId xmlns:a16="http://schemas.microsoft.com/office/drawing/2014/main" id="{0FCB02FF-38EA-4B58-A847-3DA2B2CA6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2184" y="613517"/>
              <a:ext cx="3942775" cy="1921435"/>
            </a:xfrm>
            <a:prstGeom prst="rect">
              <a:avLst/>
            </a:prstGeom>
          </p:spPr>
        </p:pic>
        <p:pic>
          <p:nvPicPr>
            <p:cNvPr id="7" name="圖片 6">
              <a:extLst>
                <a:ext uri="{FF2B5EF4-FFF2-40B4-BE49-F238E27FC236}">
                  <a16:creationId xmlns:a16="http://schemas.microsoft.com/office/drawing/2014/main" id="{3E3D44A9-BAB8-4BDA-87D3-9F424FECF7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041" y="2774430"/>
              <a:ext cx="3942775" cy="1916966"/>
            </a:xfrm>
            <a:prstGeom prst="rect">
              <a:avLst/>
            </a:prstGeom>
          </p:spPr>
        </p:pic>
        <p:pic>
          <p:nvPicPr>
            <p:cNvPr id="9" name="圖片 8">
              <a:extLst>
                <a:ext uri="{FF2B5EF4-FFF2-40B4-BE49-F238E27FC236}">
                  <a16:creationId xmlns:a16="http://schemas.microsoft.com/office/drawing/2014/main" id="{35A610E9-164D-4184-B076-B69706D881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041" y="4941034"/>
              <a:ext cx="3942775" cy="1916966"/>
            </a:xfrm>
            <a:prstGeom prst="rect">
              <a:avLst/>
            </a:prstGeom>
          </p:spPr>
        </p:pic>
      </p:grpSp>
    </p:spTree>
    <p:extLst>
      <p:ext uri="{BB962C8B-B14F-4D97-AF65-F5344CB8AC3E}">
        <p14:creationId xmlns:p14="http://schemas.microsoft.com/office/powerpoint/2010/main" val="38186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89D7CCD-8E65-4E84-8419-35E1A2F0CD60}"/>
              </a:ext>
            </a:extLst>
          </p:cNvPr>
          <p:cNvSpPr>
            <a:spLocks noGrp="1"/>
          </p:cNvSpPr>
          <p:nvPr>
            <p:ph type="title"/>
          </p:nvPr>
        </p:nvSpPr>
        <p:spPr/>
        <p:txBody>
          <a:bodyPr anchor="ctr">
            <a:normAutofit/>
          </a:bodyPr>
          <a:lstStyle/>
          <a:p>
            <a:r>
              <a:rPr lang="zh-TW" altLang="en-US" sz="3600" dirty="0">
                <a:solidFill>
                  <a:schemeClr val="tx1"/>
                </a:solidFill>
              </a:rPr>
              <a:t>實驗程序</a:t>
            </a:r>
          </a:p>
        </p:txBody>
      </p:sp>
      <p:graphicFrame>
        <p:nvGraphicFramePr>
          <p:cNvPr id="4" name="內容版面配置區 3">
            <a:extLst>
              <a:ext uri="{FF2B5EF4-FFF2-40B4-BE49-F238E27FC236}">
                <a16:creationId xmlns:a16="http://schemas.microsoft.com/office/drawing/2014/main" id="{7CAEBD58-B395-497E-8E4D-2E4E73B9AD26}"/>
              </a:ext>
            </a:extLst>
          </p:cNvPr>
          <p:cNvGraphicFramePr>
            <a:graphicFrameLocks noGrp="1"/>
          </p:cNvGraphicFramePr>
          <p:nvPr>
            <p:ph idx="1"/>
            <p:extLst>
              <p:ext uri="{D42A27DB-BD31-4B8C-83A1-F6EECF244321}">
                <p14:modId xmlns:p14="http://schemas.microsoft.com/office/powerpoint/2010/main" val="3143366760"/>
              </p:ext>
            </p:extLst>
          </p:nvPr>
        </p:nvGraphicFramePr>
        <p:xfrm>
          <a:off x="4904508" y="1828800"/>
          <a:ext cx="6858001"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內容版面配置區 2">
            <a:extLst>
              <a:ext uri="{FF2B5EF4-FFF2-40B4-BE49-F238E27FC236}">
                <a16:creationId xmlns:a16="http://schemas.microsoft.com/office/drawing/2014/main" id="{6A0F3B8C-BB10-4E67-BA32-FFACCD969058}"/>
              </a:ext>
            </a:extLst>
          </p:cNvPr>
          <p:cNvSpPr txBox="1">
            <a:spLocks/>
          </p:cNvSpPr>
          <p:nvPr/>
        </p:nvSpPr>
        <p:spPr>
          <a:xfrm>
            <a:off x="581193" y="2180496"/>
            <a:ext cx="4295606" cy="467750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
              <a:lnSpc>
                <a:spcPct val="150000"/>
              </a:lnSpc>
            </a:pPr>
            <a:r>
              <a:rPr lang="zh-TW" altLang="en-US" sz="2200" dirty="0"/>
              <a:t>在沒有駕車的情況下執行次要任務，將測出的反應時間作為基準</a:t>
            </a:r>
            <a:r>
              <a:rPr lang="en-US" altLang="zh-TW" sz="2200" dirty="0"/>
              <a:t>(</a:t>
            </a:r>
            <a:r>
              <a:rPr lang="zh-TW" altLang="en-US" sz="2200" dirty="0"/>
              <a:t>整體實驗前</a:t>
            </a:r>
            <a:r>
              <a:rPr lang="en-US" altLang="zh-TW" sz="2200" dirty="0"/>
              <a:t>or</a:t>
            </a:r>
            <a:r>
              <a:rPr lang="zh-TW" altLang="en-US" sz="2200" dirty="0"/>
              <a:t>整體實驗後</a:t>
            </a:r>
            <a:r>
              <a:rPr lang="en-US" altLang="zh-TW" sz="2200" dirty="0"/>
              <a:t>)</a:t>
            </a:r>
          </a:p>
          <a:p>
            <a:pPr algn="just">
              <a:lnSpc>
                <a:spcPct val="150000"/>
              </a:lnSpc>
            </a:pPr>
            <a:r>
              <a:rPr lang="zh-TW" altLang="en-US" sz="2200" dirty="0"/>
              <a:t>每次實驗進行</a:t>
            </a:r>
            <a:r>
              <a:rPr lang="en-US" altLang="zh-TW" sz="2200" dirty="0"/>
              <a:t>3</a:t>
            </a:r>
            <a:r>
              <a:rPr lang="zh-TW" altLang="en-US" sz="2200" dirty="0"/>
              <a:t>分鐘</a:t>
            </a:r>
            <a:endParaRPr lang="en-US" altLang="zh-TW" sz="2200" dirty="0"/>
          </a:p>
          <a:p>
            <a:pPr algn="just">
              <a:lnSpc>
                <a:spcPct val="150000"/>
              </a:lnSpc>
            </a:pPr>
            <a:r>
              <a:rPr lang="zh-TW" altLang="en-US" sz="2200" dirty="0"/>
              <a:t>整體實驗約為</a:t>
            </a:r>
            <a:r>
              <a:rPr lang="en-US" altLang="zh-TW" sz="2200" dirty="0"/>
              <a:t>1</a:t>
            </a:r>
            <a:r>
              <a:rPr lang="zh-TW" altLang="en-US" sz="2200" dirty="0"/>
              <a:t>小時</a:t>
            </a:r>
            <a:r>
              <a:rPr lang="en-US" altLang="zh-TW" sz="2200" dirty="0"/>
              <a:t>30</a:t>
            </a:r>
            <a:r>
              <a:rPr lang="zh-TW" altLang="en-US" sz="2200" dirty="0"/>
              <a:t>分鐘</a:t>
            </a:r>
            <a:endParaRPr lang="en-US" altLang="zh-TW" sz="2200" dirty="0"/>
          </a:p>
        </p:txBody>
      </p:sp>
    </p:spTree>
    <p:extLst>
      <p:ext uri="{BB962C8B-B14F-4D97-AF65-F5344CB8AC3E}">
        <p14:creationId xmlns:p14="http://schemas.microsoft.com/office/powerpoint/2010/main" val="1403644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89D7CCD-8E65-4E84-8419-35E1A2F0CD60}"/>
              </a:ext>
            </a:extLst>
          </p:cNvPr>
          <p:cNvSpPr>
            <a:spLocks noGrp="1"/>
          </p:cNvSpPr>
          <p:nvPr>
            <p:ph type="title"/>
          </p:nvPr>
        </p:nvSpPr>
        <p:spPr/>
        <p:txBody>
          <a:bodyPr anchor="ctr">
            <a:normAutofit/>
          </a:bodyPr>
          <a:lstStyle/>
          <a:p>
            <a:r>
              <a:rPr lang="zh-TW" altLang="en-US" sz="3600" dirty="0">
                <a:solidFill>
                  <a:schemeClr val="tx1"/>
                </a:solidFill>
              </a:rPr>
              <a:t>名詞定義</a:t>
            </a:r>
          </a:p>
        </p:txBody>
      </p:sp>
      <p:sp>
        <p:nvSpPr>
          <p:cNvPr id="3" name="內容版面配置區 2">
            <a:extLst>
              <a:ext uri="{FF2B5EF4-FFF2-40B4-BE49-F238E27FC236}">
                <a16:creationId xmlns:a16="http://schemas.microsoft.com/office/drawing/2014/main" id="{CF2BCB71-2989-449A-9EA5-1371687420F2}"/>
              </a:ext>
            </a:extLst>
          </p:cNvPr>
          <p:cNvSpPr>
            <a:spLocks noGrp="1"/>
          </p:cNvSpPr>
          <p:nvPr>
            <p:ph idx="1"/>
          </p:nvPr>
        </p:nvSpPr>
        <p:spPr>
          <a:xfrm>
            <a:off x="581192" y="2180496"/>
            <a:ext cx="11029615" cy="4677504"/>
          </a:xfrm>
        </p:spPr>
        <p:txBody>
          <a:bodyPr anchor="t">
            <a:normAutofit/>
          </a:bodyPr>
          <a:lstStyle/>
          <a:p>
            <a:pPr>
              <a:lnSpc>
                <a:spcPct val="150000"/>
              </a:lnSpc>
            </a:pPr>
            <a:r>
              <a:rPr lang="zh-TW" altLang="en-US" sz="2200" dirty="0"/>
              <a:t>眨眼：若眼睛閉合持續時間大於</a:t>
            </a:r>
            <a:r>
              <a:rPr lang="en-US" altLang="zh-TW" sz="2200" dirty="0"/>
              <a:t>500ms</a:t>
            </a:r>
            <a:r>
              <a:rPr lang="zh-TW" altLang="en-US" sz="2200" dirty="0"/>
              <a:t>，則排除於眨眼分析。</a:t>
            </a:r>
            <a:endParaRPr lang="en-US" altLang="zh-TW" sz="2200" dirty="0"/>
          </a:p>
          <a:p>
            <a:pPr>
              <a:lnSpc>
                <a:spcPct val="150000"/>
              </a:lnSpc>
            </a:pPr>
            <a:r>
              <a:rPr lang="zh-TW" altLang="en-US" sz="2200" dirty="0"/>
              <a:t>反應時間：刺激結束到語音回應開始之間的時間間隔。</a:t>
            </a:r>
            <a:endParaRPr lang="en-US" altLang="zh-TW" sz="2200" dirty="0"/>
          </a:p>
          <a:p>
            <a:pPr>
              <a:lnSpc>
                <a:spcPct val="150000"/>
              </a:lnSpc>
            </a:pPr>
            <a:r>
              <a:rPr lang="zh-TW" altLang="en-US" sz="2200" dirty="0"/>
              <a:t>方向盤轉向率</a:t>
            </a:r>
            <a:r>
              <a:rPr lang="en-US" altLang="zh-TW" sz="2200" dirty="0"/>
              <a:t>(steering wheel reversal rate</a:t>
            </a:r>
            <a:r>
              <a:rPr lang="zh-TW" altLang="en-US" sz="2200" dirty="0"/>
              <a:t>，</a:t>
            </a:r>
            <a:r>
              <a:rPr lang="en-US" altLang="zh-TW" sz="2200" dirty="0"/>
              <a:t>SSR)</a:t>
            </a:r>
            <a:r>
              <a:rPr lang="zh-TW" altLang="en-US" sz="2200" dirty="0"/>
              <a:t> ：衡量駕駛任務的困難度，測量駕駛者心理負荷的一種方法，對應於方向盤每分鐘的變化次數。</a:t>
            </a:r>
            <a:endParaRPr lang="en-US" altLang="zh-TW" sz="2200" dirty="0"/>
          </a:p>
          <a:p>
            <a:pPr>
              <a:lnSpc>
                <a:spcPct val="150000"/>
              </a:lnSpc>
            </a:pPr>
            <a:r>
              <a:rPr lang="en-US" altLang="zh-TW" sz="2200" dirty="0"/>
              <a:t>ST</a:t>
            </a:r>
            <a:r>
              <a:rPr lang="zh-TW" altLang="en-US" sz="2200" dirty="0"/>
              <a:t> ：</a:t>
            </a:r>
            <a:r>
              <a:rPr lang="en-US" altLang="zh-TW" sz="2200" dirty="0"/>
              <a:t>Single Task</a:t>
            </a:r>
            <a:r>
              <a:rPr lang="zh-TW" altLang="en-US" sz="2200" dirty="0"/>
              <a:t>，只執行駕駛任務。</a:t>
            </a:r>
            <a:endParaRPr lang="en-US" altLang="zh-TW" sz="2200" dirty="0"/>
          </a:p>
          <a:p>
            <a:pPr>
              <a:lnSpc>
                <a:spcPct val="150000"/>
              </a:lnSpc>
            </a:pPr>
            <a:r>
              <a:rPr lang="en-US" altLang="zh-TW" sz="2200" dirty="0"/>
              <a:t>DTL</a:t>
            </a:r>
            <a:r>
              <a:rPr lang="zh-TW" altLang="en-US" sz="2200" dirty="0"/>
              <a:t> ：</a:t>
            </a:r>
            <a:r>
              <a:rPr lang="en-US" altLang="zh-TW" sz="2200" dirty="0"/>
              <a:t>Dual Task Low</a:t>
            </a:r>
            <a:r>
              <a:rPr lang="zh-TW" altLang="en-US" sz="2200" dirty="0"/>
              <a:t>，駕駛任務 </a:t>
            </a:r>
            <a:r>
              <a:rPr lang="en-US" altLang="zh-TW" sz="2200" dirty="0"/>
              <a:t>+</a:t>
            </a:r>
            <a:r>
              <a:rPr lang="zh-TW" altLang="en-US" sz="2200" dirty="0"/>
              <a:t> 執行低難度次要任務</a:t>
            </a:r>
            <a:r>
              <a:rPr lang="en-US" altLang="zh-TW" sz="2200" dirty="0"/>
              <a:t>(</a:t>
            </a:r>
            <a:r>
              <a:rPr lang="zh-TW" altLang="en-US" sz="2200" dirty="0"/>
              <a:t>語音反應任務</a:t>
            </a:r>
            <a:r>
              <a:rPr lang="en-US" altLang="zh-TW" sz="2200" dirty="0"/>
              <a:t>)</a:t>
            </a:r>
          </a:p>
          <a:p>
            <a:pPr>
              <a:lnSpc>
                <a:spcPct val="150000"/>
              </a:lnSpc>
            </a:pPr>
            <a:r>
              <a:rPr lang="en-US" altLang="zh-TW" sz="2200" dirty="0"/>
              <a:t>DTH</a:t>
            </a:r>
            <a:r>
              <a:rPr lang="zh-TW" altLang="en-US" sz="2200" dirty="0"/>
              <a:t>：</a:t>
            </a:r>
            <a:r>
              <a:rPr lang="en-US" altLang="zh-TW" sz="2200" dirty="0"/>
              <a:t>Dual Task High</a:t>
            </a:r>
            <a:r>
              <a:rPr lang="zh-TW" altLang="en-US" sz="2200" dirty="0"/>
              <a:t>，駕駛任務 </a:t>
            </a:r>
            <a:r>
              <a:rPr lang="en-US" altLang="zh-TW" sz="2200" dirty="0"/>
              <a:t>+</a:t>
            </a:r>
            <a:r>
              <a:rPr lang="zh-TW" altLang="en-US" sz="2200" dirty="0"/>
              <a:t> 執行高難度次要任務</a:t>
            </a:r>
            <a:r>
              <a:rPr lang="en-US" altLang="zh-TW" sz="2200" dirty="0"/>
              <a:t>(</a:t>
            </a:r>
            <a:r>
              <a:rPr lang="zh-TW" altLang="en-US" sz="2200" dirty="0"/>
              <a:t>算術任務</a:t>
            </a:r>
            <a:r>
              <a:rPr lang="en-US" altLang="zh-TW" sz="2200" dirty="0"/>
              <a:t>)</a:t>
            </a:r>
          </a:p>
          <a:p>
            <a:pPr>
              <a:lnSpc>
                <a:spcPct val="150000"/>
              </a:lnSpc>
            </a:pPr>
            <a:endParaRPr lang="en-US" altLang="zh-TW" sz="2200" dirty="0"/>
          </a:p>
        </p:txBody>
      </p:sp>
    </p:spTree>
    <p:extLst>
      <p:ext uri="{BB962C8B-B14F-4D97-AF65-F5344CB8AC3E}">
        <p14:creationId xmlns:p14="http://schemas.microsoft.com/office/powerpoint/2010/main" val="2715710129"/>
      </p:ext>
    </p:extLst>
  </p:cSld>
  <p:clrMapOvr>
    <a:masterClrMapping/>
  </p:clrMapOvr>
</p:sld>
</file>

<file path=ppt/theme/theme1.xml><?xml version="1.0" encoding="utf-8"?>
<a:theme xmlns:a="http://schemas.openxmlformats.org/drawingml/2006/main" name="股利">
  <a:themeElements>
    <a:clrScheme name="藍綠色">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正">
      <a:majorFont>
        <a:latin typeface="Times New Roman"/>
        <a:ea typeface="標楷體"/>
        <a:cs typeface=""/>
      </a:majorFont>
      <a:minorFont>
        <a:latin typeface="Times New Roman"/>
        <a:ea typeface="標楷體"/>
        <a:cs typeface=""/>
      </a:minorFont>
    </a:fontScheme>
    <a:fmtScheme name="股利">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TM03457464[[fn=股利]]</Template>
  <TotalTime>1754</TotalTime>
  <Words>1969</Words>
  <Application>Microsoft Office PowerPoint</Application>
  <PresentationFormat>寬螢幕</PresentationFormat>
  <Paragraphs>151</Paragraphs>
  <Slides>14</Slides>
  <Notes>13</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14</vt:i4>
      </vt:variant>
    </vt:vector>
  </HeadingPairs>
  <TitlesOfParts>
    <vt:vector size="21" baseType="lpstr">
      <vt:lpstr>新細明體</vt:lpstr>
      <vt:lpstr>標楷體</vt:lpstr>
      <vt:lpstr>Calibri</vt:lpstr>
      <vt:lpstr>Times New Roman</vt:lpstr>
      <vt:lpstr>Wingdings</vt:lpstr>
      <vt:lpstr>Wingdings 2</vt:lpstr>
      <vt:lpstr>股利</vt:lpstr>
      <vt:lpstr>The effects of driving environment complexity and dual tasking on drivers’ mental workload and eye blink behavior</vt:lpstr>
      <vt:lpstr>簡介</vt:lpstr>
      <vt:lpstr>簡介</vt:lpstr>
      <vt:lpstr>簡介與目的</vt:lpstr>
      <vt:lpstr>受試者</vt:lpstr>
      <vt:lpstr>實驗設備</vt:lpstr>
      <vt:lpstr>實驗設計</vt:lpstr>
      <vt:lpstr>實驗程序</vt:lpstr>
      <vt:lpstr>名詞定義</vt:lpstr>
      <vt:lpstr>眨眼頻率(眨眼次數/分鐘)</vt:lpstr>
      <vt:lpstr>SSR方向盤轉向率</vt:lpstr>
      <vt:lpstr>反應時間與主觀心理工作負荷量</vt:lpstr>
      <vt:lpstr>討論</vt:lpstr>
      <vt:lpstr>結論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effects of driving environment complexity and dual tasking on drivers’ mental workload and eye blink behavior</dc:title>
  <dc:creator>郁茹 邱</dc:creator>
  <cp:lastModifiedBy>user</cp:lastModifiedBy>
  <cp:revision>63</cp:revision>
  <dcterms:created xsi:type="dcterms:W3CDTF">2019-12-04T15:04:22Z</dcterms:created>
  <dcterms:modified xsi:type="dcterms:W3CDTF">2020-03-05T13:55:09Z</dcterms:modified>
</cp:coreProperties>
</file>